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45"/>
  </p:notesMasterIdLst>
  <p:sldIdLst>
    <p:sldId id="256" r:id="rId2"/>
    <p:sldId id="312" r:id="rId3"/>
    <p:sldId id="262" r:id="rId4"/>
    <p:sldId id="302" r:id="rId5"/>
    <p:sldId id="313" r:id="rId6"/>
    <p:sldId id="301" r:id="rId7"/>
    <p:sldId id="315" r:id="rId8"/>
    <p:sldId id="263" r:id="rId9"/>
    <p:sldId id="273" r:id="rId10"/>
    <p:sldId id="276" r:id="rId11"/>
    <p:sldId id="275" r:id="rId12"/>
    <p:sldId id="272" r:id="rId13"/>
    <p:sldId id="264" r:id="rId14"/>
    <p:sldId id="271" r:id="rId15"/>
    <p:sldId id="277" r:id="rId16"/>
    <p:sldId id="316" r:id="rId17"/>
    <p:sldId id="304" r:id="rId18"/>
    <p:sldId id="278" r:id="rId19"/>
    <p:sldId id="279" r:id="rId20"/>
    <p:sldId id="281" r:id="rId21"/>
    <p:sldId id="305" r:id="rId22"/>
    <p:sldId id="280" r:id="rId23"/>
    <p:sldId id="282" r:id="rId24"/>
    <p:sldId id="283" r:id="rId25"/>
    <p:sldId id="299" r:id="rId26"/>
    <p:sldId id="300" r:id="rId27"/>
    <p:sldId id="265" r:id="rId28"/>
    <p:sldId id="284" r:id="rId29"/>
    <p:sldId id="285" r:id="rId30"/>
    <p:sldId id="287" r:id="rId31"/>
    <p:sldId id="266" r:id="rId32"/>
    <p:sldId id="293" r:id="rId33"/>
    <p:sldId id="307" r:id="rId34"/>
    <p:sldId id="310" r:id="rId35"/>
    <p:sldId id="306" r:id="rId36"/>
    <p:sldId id="288" r:id="rId37"/>
    <p:sldId id="311" r:id="rId38"/>
    <p:sldId id="317" r:id="rId39"/>
    <p:sldId id="318" r:id="rId40"/>
    <p:sldId id="314" r:id="rId41"/>
    <p:sldId id="260"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14NGZFVX3k4/mvXtbxIlBwfIu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0" autoAdjust="0"/>
    <p:restoredTop sz="94660"/>
  </p:normalViewPr>
  <p:slideViewPr>
    <p:cSldViewPr snapToGrid="0">
      <p:cViewPr varScale="1">
        <p:scale>
          <a:sx n="108" d="100"/>
          <a:sy n="108" d="100"/>
        </p:scale>
        <p:origin x="70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บูรณสิงห์).xlsx]Pivot_Table_Q1!PivotTable1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Approval Distribution by Industry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Pivot_Table_Q1!$B$3</c:f>
              <c:strCache>
                <c:ptCount val="1"/>
                <c:pt idx="0">
                  <c:v>Total</c:v>
                </c:pt>
              </c:strCache>
            </c:strRef>
          </c:tx>
          <c:spPr>
            <a:solidFill>
              <a:schemeClr val="accent1"/>
            </a:solidFill>
            <a:ln>
              <a:noFill/>
            </a:ln>
            <a:effectLst/>
          </c:spPr>
          <c:invertIfNegative val="0"/>
          <c:cat>
            <c:strRef>
              <c:f>Pivot_Table_Q1!$A$4:$A$18</c:f>
              <c:strCache>
                <c:ptCount val="14"/>
                <c:pt idx="0">
                  <c:v>CommunicationServices</c:v>
                </c:pt>
                <c:pt idx="1">
                  <c:v>ConsumerDiscretionary</c:v>
                </c:pt>
                <c:pt idx="2">
                  <c:v>ConsumerStaples</c:v>
                </c:pt>
                <c:pt idx="3">
                  <c:v>Education</c:v>
                </c:pt>
                <c:pt idx="4">
                  <c:v>Energy</c:v>
                </c:pt>
                <c:pt idx="5">
                  <c:v>Financials</c:v>
                </c:pt>
                <c:pt idx="6">
                  <c:v>Healthcare</c:v>
                </c:pt>
                <c:pt idx="7">
                  <c:v>Industrials</c:v>
                </c:pt>
                <c:pt idx="8">
                  <c:v>InformationTechnology</c:v>
                </c:pt>
                <c:pt idx="9">
                  <c:v>Materials</c:v>
                </c:pt>
                <c:pt idx="10">
                  <c:v>Real Estate</c:v>
                </c:pt>
                <c:pt idx="11">
                  <c:v>Research</c:v>
                </c:pt>
                <c:pt idx="12">
                  <c:v>Transport</c:v>
                </c:pt>
                <c:pt idx="13">
                  <c:v>Utilities</c:v>
                </c:pt>
              </c:strCache>
            </c:strRef>
          </c:cat>
          <c:val>
            <c:numRef>
              <c:f>Pivot_Table_Q1!$B$4:$B$18</c:f>
              <c:numCache>
                <c:formatCode>General</c:formatCode>
                <c:ptCount val="14"/>
                <c:pt idx="0">
                  <c:v>16</c:v>
                </c:pt>
                <c:pt idx="1">
                  <c:v>14</c:v>
                </c:pt>
                <c:pt idx="2">
                  <c:v>19</c:v>
                </c:pt>
                <c:pt idx="3">
                  <c:v>14</c:v>
                </c:pt>
                <c:pt idx="4">
                  <c:v>66</c:v>
                </c:pt>
                <c:pt idx="5">
                  <c:v>14</c:v>
                </c:pt>
                <c:pt idx="6">
                  <c:v>7</c:v>
                </c:pt>
                <c:pt idx="7">
                  <c:v>33</c:v>
                </c:pt>
                <c:pt idx="8">
                  <c:v>29</c:v>
                </c:pt>
                <c:pt idx="9">
                  <c:v>51</c:v>
                </c:pt>
                <c:pt idx="10">
                  <c:v>7</c:v>
                </c:pt>
                <c:pt idx="11">
                  <c:v>3</c:v>
                </c:pt>
                <c:pt idx="12">
                  <c:v>2</c:v>
                </c:pt>
                <c:pt idx="13">
                  <c:v>32</c:v>
                </c:pt>
              </c:numCache>
            </c:numRef>
          </c:val>
          <c:extLst>
            <c:ext xmlns:c16="http://schemas.microsoft.com/office/drawing/2014/chart" uri="{C3380CC4-5D6E-409C-BE32-E72D297353CC}">
              <c16:uniqueId val="{00000000-F6AC-4C7F-90FF-3D056A444CE5}"/>
            </c:ext>
          </c:extLst>
        </c:ser>
        <c:dLbls>
          <c:showLegendKey val="0"/>
          <c:showVal val="0"/>
          <c:showCatName val="0"/>
          <c:showSerName val="0"/>
          <c:showPercent val="0"/>
          <c:showBubbleSize val="0"/>
        </c:dLbls>
        <c:gapWidth val="219"/>
        <c:overlap val="-27"/>
        <c:axId val="573171904"/>
        <c:axId val="573172320"/>
      </c:barChart>
      <c:catAx>
        <c:axId val="573171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172320"/>
        <c:crosses val="autoZero"/>
        <c:auto val="1"/>
        <c:lblAlgn val="ctr"/>
        <c:lblOffset val="100"/>
        <c:noMultiLvlLbl val="0"/>
      </c:catAx>
      <c:valAx>
        <c:axId val="57317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1719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บูรณสิงห์).xlsx]Pivot_Table_Q3!PivotTable3</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0" i="0" baseline="0">
                <a:effectLst/>
              </a:rPr>
              <a:t>Approval Distribution by Ethnicity</a:t>
            </a:r>
            <a:endParaRPr lang="en-US" sz="12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Pivot_Table_Q3!$B$3:$B$4</c:f>
              <c:strCache>
                <c:ptCount val="1"/>
                <c:pt idx="0">
                  <c:v>Female</c:v>
                </c:pt>
              </c:strCache>
            </c:strRef>
          </c:tx>
          <c:spPr>
            <a:solidFill>
              <a:schemeClr val="accent1"/>
            </a:solidFill>
            <a:ln>
              <a:noFill/>
            </a:ln>
            <a:effectLst/>
          </c:spPr>
          <c:invertIfNegative val="0"/>
          <c:cat>
            <c:strRef>
              <c:f>Pivot_Table_Q3!$A$5:$A$10</c:f>
              <c:strCache>
                <c:ptCount val="5"/>
                <c:pt idx="0">
                  <c:v>Asian</c:v>
                </c:pt>
                <c:pt idx="1">
                  <c:v>Black</c:v>
                </c:pt>
                <c:pt idx="2">
                  <c:v>Latino</c:v>
                </c:pt>
                <c:pt idx="3">
                  <c:v>Other</c:v>
                </c:pt>
                <c:pt idx="4">
                  <c:v>White</c:v>
                </c:pt>
              </c:strCache>
            </c:strRef>
          </c:cat>
          <c:val>
            <c:numRef>
              <c:f>Pivot_Table_Q3!$B$5:$B$10</c:f>
              <c:numCache>
                <c:formatCode>General</c:formatCode>
                <c:ptCount val="5"/>
                <c:pt idx="0">
                  <c:v>6</c:v>
                </c:pt>
                <c:pt idx="1">
                  <c:v>31</c:v>
                </c:pt>
                <c:pt idx="2">
                  <c:v>4</c:v>
                </c:pt>
                <c:pt idx="3">
                  <c:v>5</c:v>
                </c:pt>
                <c:pt idx="4">
                  <c:v>52</c:v>
                </c:pt>
              </c:numCache>
            </c:numRef>
          </c:val>
          <c:extLst>
            <c:ext xmlns:c16="http://schemas.microsoft.com/office/drawing/2014/chart" uri="{C3380CC4-5D6E-409C-BE32-E72D297353CC}">
              <c16:uniqueId val="{00000000-E99A-4D5B-A72F-BEECA8BAD4B3}"/>
            </c:ext>
          </c:extLst>
        </c:ser>
        <c:ser>
          <c:idx val="1"/>
          <c:order val="1"/>
          <c:tx>
            <c:strRef>
              <c:f>Pivot_Table_Q3!$C$3:$C$4</c:f>
              <c:strCache>
                <c:ptCount val="1"/>
                <c:pt idx="0">
                  <c:v>Male</c:v>
                </c:pt>
              </c:strCache>
            </c:strRef>
          </c:tx>
          <c:spPr>
            <a:solidFill>
              <a:schemeClr val="accent2"/>
            </a:solidFill>
            <a:ln>
              <a:noFill/>
            </a:ln>
            <a:effectLst/>
          </c:spPr>
          <c:invertIfNegative val="0"/>
          <c:cat>
            <c:strRef>
              <c:f>Pivot_Table_Q3!$A$5:$A$10</c:f>
              <c:strCache>
                <c:ptCount val="5"/>
                <c:pt idx="0">
                  <c:v>Asian</c:v>
                </c:pt>
                <c:pt idx="1">
                  <c:v>Black</c:v>
                </c:pt>
                <c:pt idx="2">
                  <c:v>Latino</c:v>
                </c:pt>
                <c:pt idx="3">
                  <c:v>Other</c:v>
                </c:pt>
                <c:pt idx="4">
                  <c:v>White</c:v>
                </c:pt>
              </c:strCache>
            </c:strRef>
          </c:cat>
          <c:val>
            <c:numRef>
              <c:f>Pivot_Table_Q3!$C$5:$C$10</c:f>
              <c:numCache>
                <c:formatCode>General</c:formatCode>
                <c:ptCount val="5"/>
                <c:pt idx="0">
                  <c:v>19</c:v>
                </c:pt>
                <c:pt idx="1">
                  <c:v>56</c:v>
                </c:pt>
                <c:pt idx="2">
                  <c:v>4</c:v>
                </c:pt>
                <c:pt idx="3">
                  <c:v>9</c:v>
                </c:pt>
                <c:pt idx="4">
                  <c:v>121</c:v>
                </c:pt>
              </c:numCache>
            </c:numRef>
          </c:val>
          <c:extLst>
            <c:ext xmlns:c16="http://schemas.microsoft.com/office/drawing/2014/chart" uri="{C3380CC4-5D6E-409C-BE32-E72D297353CC}">
              <c16:uniqueId val="{00000001-E99A-4D5B-A72F-BEECA8BAD4B3}"/>
            </c:ext>
          </c:extLst>
        </c:ser>
        <c:dLbls>
          <c:showLegendKey val="0"/>
          <c:showVal val="0"/>
          <c:showCatName val="0"/>
          <c:showSerName val="0"/>
          <c:showPercent val="0"/>
          <c:showBubbleSize val="0"/>
        </c:dLbls>
        <c:gapWidth val="219"/>
        <c:overlap val="-27"/>
        <c:axId val="637868416"/>
        <c:axId val="637865920"/>
      </c:barChart>
      <c:catAx>
        <c:axId val="63786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5920"/>
        <c:crosses val="autoZero"/>
        <c:auto val="1"/>
        <c:lblAlgn val="ctr"/>
        <c:lblOffset val="100"/>
        <c:noMultiLvlLbl val="0"/>
      </c:catAx>
      <c:valAx>
        <c:axId val="637865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84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[Homework 2 (68199160309 อาทิตย์ บูรณสิงห์).xlsx]Pivot_Table_Q2!PivotTable2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Approval Distribution by Bank Account Status</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Pivot_Table_Q2!$B$3:$B$4</c:f>
              <c:strCache>
                <c:ptCount val="1"/>
                <c:pt idx="0">
                  <c:v>Female</c:v>
                </c:pt>
              </c:strCache>
            </c:strRef>
          </c:tx>
          <c:spPr>
            <a:solidFill>
              <a:schemeClr val="accent1"/>
            </a:solidFill>
            <a:ln>
              <a:noFill/>
            </a:ln>
            <a:effectLst/>
          </c:spPr>
          <c:invertIfNegative val="0"/>
          <c:cat>
            <c:strRef>
              <c:f>Pivot_Table_Q2!$A$5:$A$7</c:f>
              <c:strCache>
                <c:ptCount val="2"/>
                <c:pt idx="0">
                  <c:v>No Bank Account</c:v>
                </c:pt>
                <c:pt idx="1">
                  <c:v>Bank Account</c:v>
                </c:pt>
              </c:strCache>
            </c:strRef>
          </c:cat>
          <c:val>
            <c:numRef>
              <c:f>Pivot_Table_Q2!$B$5:$B$7</c:f>
              <c:numCache>
                <c:formatCode>General</c:formatCode>
                <c:ptCount val="2"/>
                <c:pt idx="0">
                  <c:v>11</c:v>
                </c:pt>
                <c:pt idx="1">
                  <c:v>87</c:v>
                </c:pt>
              </c:numCache>
            </c:numRef>
          </c:val>
          <c:extLst>
            <c:ext xmlns:c16="http://schemas.microsoft.com/office/drawing/2014/chart" uri="{C3380CC4-5D6E-409C-BE32-E72D297353CC}">
              <c16:uniqueId val="{00000000-A649-4DEB-A56F-D6BCC5BB953B}"/>
            </c:ext>
          </c:extLst>
        </c:ser>
        <c:ser>
          <c:idx val="1"/>
          <c:order val="1"/>
          <c:tx>
            <c:strRef>
              <c:f>Pivot_Table_Q2!$C$3:$C$4</c:f>
              <c:strCache>
                <c:ptCount val="1"/>
                <c:pt idx="0">
                  <c:v>Male</c:v>
                </c:pt>
              </c:strCache>
            </c:strRef>
          </c:tx>
          <c:spPr>
            <a:solidFill>
              <a:schemeClr val="accent2"/>
            </a:solidFill>
            <a:ln>
              <a:noFill/>
            </a:ln>
            <a:effectLst/>
          </c:spPr>
          <c:invertIfNegative val="0"/>
          <c:cat>
            <c:strRef>
              <c:f>Pivot_Table_Q2!$A$5:$A$7</c:f>
              <c:strCache>
                <c:ptCount val="2"/>
                <c:pt idx="0">
                  <c:v>No Bank Account</c:v>
                </c:pt>
                <c:pt idx="1">
                  <c:v>Bank Account</c:v>
                </c:pt>
              </c:strCache>
            </c:strRef>
          </c:cat>
          <c:val>
            <c:numRef>
              <c:f>Pivot_Table_Q2!$C$5:$C$7</c:f>
              <c:numCache>
                <c:formatCode>General</c:formatCode>
                <c:ptCount val="2"/>
                <c:pt idx="0">
                  <c:v>34</c:v>
                </c:pt>
                <c:pt idx="1">
                  <c:v>175</c:v>
                </c:pt>
              </c:numCache>
            </c:numRef>
          </c:val>
          <c:extLst>
            <c:ext xmlns:c16="http://schemas.microsoft.com/office/drawing/2014/chart" uri="{C3380CC4-5D6E-409C-BE32-E72D297353CC}">
              <c16:uniqueId val="{00000001-A649-4DEB-A56F-D6BCC5BB953B}"/>
            </c:ext>
          </c:extLst>
        </c:ser>
        <c:dLbls>
          <c:showLegendKey val="0"/>
          <c:showVal val="0"/>
          <c:showCatName val="0"/>
          <c:showSerName val="0"/>
          <c:showPercent val="0"/>
          <c:showBubbleSize val="0"/>
        </c:dLbls>
        <c:gapWidth val="219"/>
        <c:overlap val="-27"/>
        <c:axId val="637869664"/>
        <c:axId val="637855104"/>
      </c:barChart>
      <c:catAx>
        <c:axId val="63786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55104"/>
        <c:crosses val="autoZero"/>
        <c:auto val="1"/>
        <c:lblAlgn val="ctr"/>
        <c:lblOffset val="100"/>
        <c:noMultiLvlLbl val="0"/>
      </c:catAx>
      <c:valAx>
        <c:axId val="63785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786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416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9667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0796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610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4628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5778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202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0554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0356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40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71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3055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34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8522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41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9409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6654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073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3187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861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23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3338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7826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511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7672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680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5471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878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78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4854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9140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351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25875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322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622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5603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72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681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57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3175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9357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501374" y="2324537"/>
            <a:ext cx="5075952"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2167375" y="-228163"/>
            <a:ext cx="5075951"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1110375" y="136525"/>
            <a:ext cx="10243425" cy="7405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6"/>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1082350"/>
            <a:ext cx="3932237" cy="9750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1082350"/>
            <a:ext cx="6172200" cy="47787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1073020"/>
            <a:ext cx="3932237" cy="98438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1073020"/>
            <a:ext cx="6172200" cy="4788030"/>
          </a:xfrm>
          <a:prstGeom prst="rect">
            <a:avLst/>
          </a:prstGeom>
          <a:noFill/>
          <a:ln>
            <a:noFill/>
          </a:ln>
        </p:spPr>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555084"/>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090126" y="155188"/>
            <a:ext cx="10263674" cy="7312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838200" y="1527047"/>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
          <p:cNvSpPr txBox="1">
            <a:spLocks noGrp="1"/>
          </p:cNvSpPr>
          <p:nvPr>
            <p:ph type="ctrTitle"/>
          </p:nvPr>
        </p:nvSpPr>
        <p:spPr>
          <a:xfrm>
            <a:off x="1663082" y="1446473"/>
            <a:ext cx="9158797" cy="504546"/>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000"/>
              <a:buFont typeface="Calibri"/>
              <a:buNone/>
            </a:pPr>
            <a:r>
              <a:rPr lang="en-US" sz="2400" dirty="0">
                <a:solidFill>
                  <a:schemeClr val="lt1"/>
                </a:solidFill>
                <a:latin typeface="+mn-lt"/>
              </a:rPr>
              <a:t>Credit Card Approval Analysis and Predictive Modeling</a:t>
            </a:r>
            <a:endParaRPr sz="2400" dirty="0">
              <a:latin typeface="+mn-lt"/>
            </a:endParaRPr>
          </a:p>
        </p:txBody>
      </p:sp>
      <p:sp>
        <p:nvSpPr>
          <p:cNvPr id="5" name="TextBox 4">
            <a:extLst>
              <a:ext uri="{FF2B5EF4-FFF2-40B4-BE49-F238E27FC236}">
                <a16:creationId xmlns:a16="http://schemas.microsoft.com/office/drawing/2014/main" id="{E47E5F48-361C-484C-BCD0-2E772876B514}"/>
              </a:ext>
            </a:extLst>
          </p:cNvPr>
          <p:cNvSpPr txBox="1"/>
          <p:nvPr/>
        </p:nvSpPr>
        <p:spPr>
          <a:xfrm>
            <a:off x="10170112" y="6510992"/>
            <a:ext cx="1894642" cy="311496"/>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sz="1100" dirty="0">
                <a:solidFill>
                  <a:schemeClr val="lt1"/>
                </a:solidFill>
              </a:rPr>
              <a:t>[14 ธันวาคม 2568]</a:t>
            </a:r>
            <a:endParaRPr lang="th-TH" sz="1100" dirty="0"/>
          </a:p>
        </p:txBody>
      </p:sp>
      <p:sp>
        <p:nvSpPr>
          <p:cNvPr id="7" name="TextBox 6">
            <a:extLst>
              <a:ext uri="{FF2B5EF4-FFF2-40B4-BE49-F238E27FC236}">
                <a16:creationId xmlns:a16="http://schemas.microsoft.com/office/drawing/2014/main" id="{91DEB30F-DA13-4D8D-8781-1D5C627FEFDF}"/>
              </a:ext>
            </a:extLst>
          </p:cNvPr>
          <p:cNvSpPr txBox="1"/>
          <p:nvPr/>
        </p:nvSpPr>
        <p:spPr>
          <a:xfrm>
            <a:off x="3773749" y="2010188"/>
            <a:ext cx="5273336" cy="393954"/>
          </a:xfrm>
          <a:prstGeom prst="rect">
            <a:avLst/>
          </a:prstGeom>
          <a:noFill/>
        </p:spPr>
        <p:txBody>
          <a:bodyPr wrap="square">
            <a:spAutoFit/>
          </a:bodyPr>
          <a:lstStyle/>
          <a:p>
            <a:r>
              <a:rPr lang="th-TH" sz="1400" dirty="0">
                <a:solidFill>
                  <a:schemeClr val="lt1"/>
                </a:solidFill>
                <a:latin typeface="Calibri" panose="020F0502020204030204" pitchFamily="34" charset="0"/>
              </a:rPr>
              <a:t>การวิเคราะห์และการสร้างแบบจำลองคาดการณ์การอนุมัติบัตรเครดิต</a:t>
            </a:r>
            <a:endParaRPr lang="en-US"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467B255-01A5-470C-B176-7677414EA8CA}"/>
              </a:ext>
            </a:extLst>
          </p:cNvPr>
          <p:cNvSpPr txBox="1"/>
          <p:nvPr/>
        </p:nvSpPr>
        <p:spPr>
          <a:xfrm>
            <a:off x="4516144" y="3142768"/>
            <a:ext cx="3007311" cy="286232"/>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en-US" sz="1400" dirty="0">
                <a:solidFill>
                  <a:schemeClr val="lt1"/>
                </a:solidFill>
              </a:rPr>
              <a:t>DS514/515 Data Science</a:t>
            </a:r>
            <a:endParaRPr lang="en-US" sz="1400" dirty="0"/>
          </a:p>
        </p:txBody>
      </p:sp>
      <p:sp>
        <p:nvSpPr>
          <p:cNvPr id="11" name="TextBox 10">
            <a:extLst>
              <a:ext uri="{FF2B5EF4-FFF2-40B4-BE49-F238E27FC236}">
                <a16:creationId xmlns:a16="http://schemas.microsoft.com/office/drawing/2014/main" id="{B2825F32-0DBD-4CA2-A3A7-A0299F4F789C}"/>
              </a:ext>
            </a:extLst>
          </p:cNvPr>
          <p:cNvSpPr txBox="1"/>
          <p:nvPr/>
        </p:nvSpPr>
        <p:spPr>
          <a:xfrm>
            <a:off x="4400735" y="2823910"/>
            <a:ext cx="3238130" cy="286232"/>
          </a:xfrm>
          <a:prstGeom prst="rect">
            <a:avLst/>
          </a:prstGeom>
          <a:noFill/>
        </p:spPr>
        <p:txBody>
          <a:bodyPr wrap="square">
            <a:spAutoFit/>
          </a:bodyPr>
          <a:lstStyle/>
          <a:p>
            <a:pPr marL="0" lvl="0" indent="0" algn="ctr" rtl="0">
              <a:lnSpc>
                <a:spcPct val="90000"/>
              </a:lnSpc>
              <a:spcBef>
                <a:spcPts val="0"/>
              </a:spcBef>
              <a:spcAft>
                <a:spcPts val="0"/>
              </a:spcAft>
              <a:buClr>
                <a:schemeClr val="lt1"/>
              </a:buClr>
              <a:buSzPts val="2400"/>
              <a:buNone/>
            </a:pPr>
            <a:r>
              <a:rPr lang="en-US" dirty="0">
                <a:solidFill>
                  <a:schemeClr val="lt1"/>
                </a:solidFill>
              </a:rPr>
              <a:t>DS512/513</a:t>
            </a:r>
            <a:r>
              <a:rPr lang="en-US" sz="1400" dirty="0">
                <a:solidFill>
                  <a:schemeClr val="lt1"/>
                </a:solidFill>
              </a:rPr>
              <a:t> Data Analytics</a:t>
            </a:r>
            <a:endParaRPr lang="en-US" sz="1400" dirty="0"/>
          </a:p>
        </p:txBody>
      </p:sp>
      <p:sp>
        <p:nvSpPr>
          <p:cNvPr id="15" name="TextBox 14">
            <a:extLst>
              <a:ext uri="{FF2B5EF4-FFF2-40B4-BE49-F238E27FC236}">
                <a16:creationId xmlns:a16="http://schemas.microsoft.com/office/drawing/2014/main" id="{C2DB0BBC-1B91-408A-943D-A4208F9BE3EA}"/>
              </a:ext>
            </a:extLst>
          </p:cNvPr>
          <p:cNvSpPr txBox="1"/>
          <p:nvPr/>
        </p:nvSpPr>
        <p:spPr>
          <a:xfrm>
            <a:off x="4064862" y="4384768"/>
            <a:ext cx="3980896" cy="658257"/>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dirty="0">
                <a:solidFill>
                  <a:schemeClr val="lt1"/>
                </a:solidFill>
              </a:rPr>
              <a:t>อาทิตย์ บูรณสิงห์</a:t>
            </a:r>
            <a:r>
              <a:rPr lang="en-US" dirty="0">
                <a:solidFill>
                  <a:schemeClr val="lt1"/>
                </a:solidFill>
              </a:rPr>
              <a:t> </a:t>
            </a:r>
          </a:p>
          <a:p>
            <a:pPr marL="0" lvl="0" indent="0" algn="ctr" rtl="0">
              <a:lnSpc>
                <a:spcPct val="90000"/>
              </a:lnSpc>
              <a:spcBef>
                <a:spcPts val="1000"/>
              </a:spcBef>
              <a:spcAft>
                <a:spcPts val="0"/>
              </a:spcAft>
              <a:buClr>
                <a:schemeClr val="lt1"/>
              </a:buClr>
              <a:buSzPts val="2400"/>
              <a:buNone/>
            </a:pPr>
            <a:r>
              <a:rPr lang="en-US" sz="1200" dirty="0">
                <a:solidFill>
                  <a:schemeClr val="lt1"/>
                </a:solidFill>
              </a:rPr>
              <a:t>ID: 68199160309 </a:t>
            </a:r>
            <a:endParaRPr lang="th-TH" sz="1200" dirty="0">
              <a:solidFill>
                <a:schemeClr val="lt1"/>
              </a:solidFill>
            </a:endParaRPr>
          </a:p>
        </p:txBody>
      </p:sp>
      <p:sp>
        <p:nvSpPr>
          <p:cNvPr id="16" name="TextBox 15">
            <a:extLst>
              <a:ext uri="{FF2B5EF4-FFF2-40B4-BE49-F238E27FC236}">
                <a16:creationId xmlns:a16="http://schemas.microsoft.com/office/drawing/2014/main" id="{9815B771-EC09-4769-895B-83CA252A4FD7}"/>
              </a:ext>
            </a:extLst>
          </p:cNvPr>
          <p:cNvSpPr txBox="1"/>
          <p:nvPr/>
        </p:nvSpPr>
        <p:spPr>
          <a:xfrm>
            <a:off x="4897143" y="3721224"/>
            <a:ext cx="2245311" cy="371320"/>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dirty="0">
                <a:solidFill>
                  <a:schemeClr val="lt1"/>
                </a:solidFill>
              </a:rPr>
              <a:t>นำเสนอโดย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D1D6B1E6-F2F3-4A12-832A-041AF04E6845}"/>
              </a:ext>
            </a:extLst>
          </p:cNvPr>
          <p:cNvPicPr>
            <a:picLocks noChangeAspect="1"/>
          </p:cNvPicPr>
          <p:nvPr/>
        </p:nvPicPr>
        <p:blipFill>
          <a:blip r:embed="rId3"/>
          <a:stretch>
            <a:fillRect/>
          </a:stretch>
        </p:blipFill>
        <p:spPr>
          <a:xfrm>
            <a:off x="1524000" y="2389735"/>
            <a:ext cx="9144000" cy="3981855"/>
          </a:xfrm>
          <a:prstGeom prst="rect">
            <a:avLst/>
          </a:prstGeom>
        </p:spPr>
      </p:pic>
      <p:sp>
        <p:nvSpPr>
          <p:cNvPr id="4" name="TextBox 3">
            <a:extLst>
              <a:ext uri="{FF2B5EF4-FFF2-40B4-BE49-F238E27FC236}">
                <a16:creationId xmlns:a16="http://schemas.microsoft.com/office/drawing/2014/main" id="{8725448F-A38E-4191-B0AE-40891599CD8C}"/>
              </a:ext>
            </a:extLst>
          </p:cNvPr>
          <p:cNvSpPr txBox="1"/>
          <p:nvPr/>
        </p:nvSpPr>
        <p:spPr>
          <a:xfrm>
            <a:off x="312938" y="1238433"/>
            <a:ext cx="1693416"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Cleansing Data</a:t>
            </a:r>
            <a:endParaRPr lang="en-US" dirty="0">
              <a:solidFill>
                <a:schemeClr val="tx1"/>
              </a:solidFill>
              <a:latin typeface="Arial" panose="020B0604020202020204" pitchFamily="34" charset="0"/>
              <a:cs typeface="Arial" panose="020B0604020202020204" pitchFamily="34" charset="0"/>
            </a:endParaRPr>
          </a:p>
        </p:txBody>
      </p:sp>
      <p:sp>
        <p:nvSpPr>
          <p:cNvPr id="5" name="Google Shape;144;p5">
            <a:extLst>
              <a:ext uri="{FF2B5EF4-FFF2-40B4-BE49-F238E27FC236}">
                <a16:creationId xmlns:a16="http://schemas.microsoft.com/office/drawing/2014/main" id="{DB8E915B-5F2A-4976-9662-76D21C708302}"/>
              </a:ext>
            </a:extLst>
          </p:cNvPr>
          <p:cNvSpPr txBox="1"/>
          <p:nvPr/>
        </p:nvSpPr>
        <p:spPr>
          <a:xfrm>
            <a:off x="617484" y="1704660"/>
            <a:ext cx="10887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h-TH"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Cleaning Data with Power Query</a:t>
            </a:r>
          </a:p>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เนื่องจากเป็นข้อมูลที่ได้มาเป็น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Clean Data"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จะเน้นการตรวจสอบขั้นสุดท้าย การจัดการกับค่าที่หายไป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Missing Values)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ที่ยังอาจมีอยู่ /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Data Type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ที่เหมาะสม รวมถึงการเพิ่ม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Field</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 เป็นต้น </a:t>
            </a:r>
          </a:p>
        </p:txBody>
      </p:sp>
      <p:sp>
        <p:nvSpPr>
          <p:cNvPr id="6" name="Google Shape;143;p5">
            <a:extLst>
              <a:ext uri="{FF2B5EF4-FFF2-40B4-BE49-F238E27FC236}">
                <a16:creationId xmlns:a16="http://schemas.microsoft.com/office/drawing/2014/main" id="{A1C21E4D-B4F7-4FE1-935F-A25AC8B58D18}"/>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dirty="0">
                <a:solidFill>
                  <a:schemeClr val="bg1"/>
                </a:solidFill>
                <a:latin typeface="+mn-lt"/>
                <a:ea typeface="Tahoma"/>
                <a:cs typeface="Calibri" panose="020F0502020204030204" pitchFamily="34" charset="0"/>
                <a:sym typeface="Tahoma"/>
              </a:rPr>
              <a:t>4. Data Sources/Attributes</a:t>
            </a:r>
          </a:p>
        </p:txBody>
      </p:sp>
    </p:spTree>
    <p:extLst>
      <p:ext uri="{BB962C8B-B14F-4D97-AF65-F5344CB8AC3E}">
        <p14:creationId xmlns:p14="http://schemas.microsoft.com/office/powerpoint/2010/main" val="146310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6" name="TextBox 5">
            <a:extLst>
              <a:ext uri="{FF2B5EF4-FFF2-40B4-BE49-F238E27FC236}">
                <a16:creationId xmlns:a16="http://schemas.microsoft.com/office/drawing/2014/main" id="{C3CF1F42-B05D-4A0B-872A-FC21DC678878}"/>
              </a:ext>
            </a:extLst>
          </p:cNvPr>
          <p:cNvSpPr txBox="1"/>
          <p:nvPr/>
        </p:nvSpPr>
        <p:spPr>
          <a:xfrm>
            <a:off x="312938" y="1238433"/>
            <a:ext cx="1693416"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Cleaned Data</a:t>
            </a:r>
            <a:endParaRPr lang="en-US" dirty="0">
              <a:solidFill>
                <a:schemeClr val="tx1"/>
              </a:solidFill>
              <a:latin typeface="Arial" panose="020B0604020202020204" pitchFamily="34" charset="0"/>
              <a:cs typeface="Arial" panose="020B0604020202020204" pitchFamily="34" charset="0"/>
            </a:endParaRPr>
          </a:p>
        </p:txBody>
      </p:sp>
      <p:sp>
        <p:nvSpPr>
          <p:cNvPr id="7" name="Google Shape;144;p5">
            <a:extLst>
              <a:ext uri="{FF2B5EF4-FFF2-40B4-BE49-F238E27FC236}">
                <a16:creationId xmlns:a16="http://schemas.microsoft.com/office/drawing/2014/main" id="{76DFB9E9-084C-4E0F-9591-3BF235323A48}"/>
              </a:ext>
            </a:extLst>
          </p:cNvPr>
          <p:cNvSpPr txBox="1"/>
          <p:nvPr/>
        </p:nvSpPr>
        <p:spPr>
          <a:xfrm>
            <a:off x="617484" y="1704660"/>
            <a:ext cx="10887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th-TH"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Cleaning Data with Power Query</a:t>
            </a:r>
          </a:p>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เนื่องจากเป็นข้อมูลที่ได้มาเป็น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Clean Data"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จะเน้นการตรวจสอบขั้นสุดท้าย การจัดการกับค่าที่หายไป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Missing Values)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ที่ยังอาจมีอยู่ /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Data Type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ที่เหมาะสม รวมถึงการเพิ่ม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Field</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 เป็นต้น </a:t>
            </a:r>
          </a:p>
        </p:txBody>
      </p:sp>
      <p:sp>
        <p:nvSpPr>
          <p:cNvPr id="8" name="Google Shape;143;p5">
            <a:extLst>
              <a:ext uri="{FF2B5EF4-FFF2-40B4-BE49-F238E27FC236}">
                <a16:creationId xmlns:a16="http://schemas.microsoft.com/office/drawing/2014/main" id="{571BA1CC-0093-4334-8305-05B345384A3E}"/>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dirty="0">
                <a:solidFill>
                  <a:schemeClr val="bg1"/>
                </a:solidFill>
                <a:latin typeface="+mn-lt"/>
                <a:ea typeface="Tahoma"/>
                <a:cs typeface="Calibri" panose="020F0502020204030204" pitchFamily="34" charset="0"/>
                <a:sym typeface="Tahoma"/>
              </a:rPr>
              <a:t>4. Data Sources/Attributes</a:t>
            </a:r>
          </a:p>
        </p:txBody>
      </p:sp>
      <p:graphicFrame>
        <p:nvGraphicFramePr>
          <p:cNvPr id="3" name="Table 2">
            <a:extLst>
              <a:ext uri="{FF2B5EF4-FFF2-40B4-BE49-F238E27FC236}">
                <a16:creationId xmlns:a16="http://schemas.microsoft.com/office/drawing/2014/main" id="{7CDFD7C4-D7C7-48D9-8C24-BBEB55210EBA}"/>
              </a:ext>
            </a:extLst>
          </p:cNvPr>
          <p:cNvGraphicFramePr>
            <a:graphicFrameLocks noGrp="1"/>
          </p:cNvGraphicFramePr>
          <p:nvPr>
            <p:extLst>
              <p:ext uri="{D42A27DB-BD31-4B8C-83A1-F6EECF244321}">
                <p14:modId xmlns:p14="http://schemas.microsoft.com/office/powerpoint/2010/main" val="573713148"/>
              </p:ext>
            </p:extLst>
          </p:nvPr>
        </p:nvGraphicFramePr>
        <p:xfrm>
          <a:off x="617484" y="2469635"/>
          <a:ext cx="10887975" cy="2830340"/>
        </p:xfrm>
        <a:graphic>
          <a:graphicData uri="http://schemas.openxmlformats.org/drawingml/2006/table">
            <a:tbl>
              <a:tblPr>
                <a:tableStyleId>{5C22544A-7EE6-4342-B048-85BDC9FD1C3A}</a:tableStyleId>
              </a:tblPr>
              <a:tblGrid>
                <a:gridCol w="458988">
                  <a:extLst>
                    <a:ext uri="{9D8B030D-6E8A-4147-A177-3AD203B41FA5}">
                      <a16:colId xmlns:a16="http://schemas.microsoft.com/office/drawing/2014/main" val="3415675113"/>
                    </a:ext>
                  </a:extLst>
                </a:gridCol>
                <a:gridCol w="305270">
                  <a:extLst>
                    <a:ext uri="{9D8B030D-6E8A-4147-A177-3AD203B41FA5}">
                      <a16:colId xmlns:a16="http://schemas.microsoft.com/office/drawing/2014/main" val="2699183956"/>
                    </a:ext>
                  </a:extLst>
                </a:gridCol>
                <a:gridCol w="346406">
                  <a:extLst>
                    <a:ext uri="{9D8B030D-6E8A-4147-A177-3AD203B41FA5}">
                      <a16:colId xmlns:a16="http://schemas.microsoft.com/office/drawing/2014/main" val="3798005519"/>
                    </a:ext>
                  </a:extLst>
                </a:gridCol>
                <a:gridCol w="476309">
                  <a:extLst>
                    <a:ext uri="{9D8B030D-6E8A-4147-A177-3AD203B41FA5}">
                      <a16:colId xmlns:a16="http://schemas.microsoft.com/office/drawing/2014/main" val="695132351"/>
                    </a:ext>
                  </a:extLst>
                </a:gridCol>
                <a:gridCol w="744773">
                  <a:extLst>
                    <a:ext uri="{9D8B030D-6E8A-4147-A177-3AD203B41FA5}">
                      <a16:colId xmlns:a16="http://schemas.microsoft.com/office/drawing/2014/main" val="68737671"/>
                    </a:ext>
                  </a:extLst>
                </a:gridCol>
                <a:gridCol w="484968">
                  <a:extLst>
                    <a:ext uri="{9D8B030D-6E8A-4147-A177-3AD203B41FA5}">
                      <a16:colId xmlns:a16="http://schemas.microsoft.com/office/drawing/2014/main" val="1736810489"/>
                    </a:ext>
                  </a:extLst>
                </a:gridCol>
                <a:gridCol w="1032723">
                  <a:extLst>
                    <a:ext uri="{9D8B030D-6E8A-4147-A177-3AD203B41FA5}">
                      <a16:colId xmlns:a16="http://schemas.microsoft.com/office/drawing/2014/main" val="2839413500"/>
                    </a:ext>
                  </a:extLst>
                </a:gridCol>
                <a:gridCol w="502289">
                  <a:extLst>
                    <a:ext uri="{9D8B030D-6E8A-4147-A177-3AD203B41FA5}">
                      <a16:colId xmlns:a16="http://schemas.microsoft.com/office/drawing/2014/main" val="2636786838"/>
                    </a:ext>
                  </a:extLst>
                </a:gridCol>
                <a:gridCol w="779413">
                  <a:extLst>
                    <a:ext uri="{9D8B030D-6E8A-4147-A177-3AD203B41FA5}">
                      <a16:colId xmlns:a16="http://schemas.microsoft.com/office/drawing/2014/main" val="609048119"/>
                    </a:ext>
                  </a:extLst>
                </a:gridCol>
                <a:gridCol w="643016">
                  <a:extLst>
                    <a:ext uri="{9D8B030D-6E8A-4147-A177-3AD203B41FA5}">
                      <a16:colId xmlns:a16="http://schemas.microsoft.com/office/drawing/2014/main" val="2090747923"/>
                    </a:ext>
                  </a:extLst>
                </a:gridCol>
                <a:gridCol w="554250">
                  <a:extLst>
                    <a:ext uri="{9D8B030D-6E8A-4147-A177-3AD203B41FA5}">
                      <a16:colId xmlns:a16="http://schemas.microsoft.com/office/drawing/2014/main" val="827160310"/>
                    </a:ext>
                  </a:extLst>
                </a:gridCol>
                <a:gridCol w="617035">
                  <a:extLst>
                    <a:ext uri="{9D8B030D-6E8A-4147-A177-3AD203B41FA5}">
                      <a16:colId xmlns:a16="http://schemas.microsoft.com/office/drawing/2014/main" val="1059148140"/>
                    </a:ext>
                  </a:extLst>
                </a:gridCol>
                <a:gridCol w="744773">
                  <a:extLst>
                    <a:ext uri="{9D8B030D-6E8A-4147-A177-3AD203B41FA5}">
                      <a16:colId xmlns:a16="http://schemas.microsoft.com/office/drawing/2014/main" val="846210736"/>
                    </a:ext>
                  </a:extLst>
                </a:gridCol>
                <a:gridCol w="649512">
                  <a:extLst>
                    <a:ext uri="{9D8B030D-6E8A-4147-A177-3AD203B41FA5}">
                      <a16:colId xmlns:a16="http://schemas.microsoft.com/office/drawing/2014/main" val="3798961709"/>
                    </a:ext>
                  </a:extLst>
                </a:gridCol>
                <a:gridCol w="484968">
                  <a:extLst>
                    <a:ext uri="{9D8B030D-6E8A-4147-A177-3AD203B41FA5}">
                      <a16:colId xmlns:a16="http://schemas.microsoft.com/office/drawing/2014/main" val="3112192651"/>
                    </a:ext>
                  </a:extLst>
                </a:gridCol>
                <a:gridCol w="1056538">
                  <a:extLst>
                    <a:ext uri="{9D8B030D-6E8A-4147-A177-3AD203B41FA5}">
                      <a16:colId xmlns:a16="http://schemas.microsoft.com/office/drawing/2014/main" val="324120926"/>
                    </a:ext>
                  </a:extLst>
                </a:gridCol>
                <a:gridCol w="461154">
                  <a:extLst>
                    <a:ext uri="{9D8B030D-6E8A-4147-A177-3AD203B41FA5}">
                      <a16:colId xmlns:a16="http://schemas.microsoft.com/office/drawing/2014/main" val="3764905206"/>
                    </a:ext>
                  </a:extLst>
                </a:gridCol>
                <a:gridCol w="545590">
                  <a:extLst>
                    <a:ext uri="{9D8B030D-6E8A-4147-A177-3AD203B41FA5}">
                      <a16:colId xmlns:a16="http://schemas.microsoft.com/office/drawing/2014/main" val="2440255354"/>
                    </a:ext>
                  </a:extLst>
                </a:gridCol>
              </a:tblGrid>
              <a:tr h="141517">
                <a:tc>
                  <a:txBody>
                    <a:bodyPr/>
                    <a:lstStyle/>
                    <a:p>
                      <a:pPr algn="l" fontAlgn="b"/>
                      <a:r>
                        <a:rPr lang="en-US" sz="700" u="none" strike="noStrike">
                          <a:effectLst/>
                        </a:rPr>
                        <a:t>Gender</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Age</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Debt</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Married</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BankCustomer</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Industry</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err="1">
                          <a:effectLst/>
                        </a:rPr>
                        <a:t>Industry_Name</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Ethnicity</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YearsEmployed</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PriorDefault</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Employed</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a:effectLst/>
                        </a:rPr>
                        <a:t>CreditScore</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a:effectLst/>
                        </a:rPr>
                        <a:t>DriversLicense</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Citizen</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a:effectLst/>
                        </a:rPr>
                        <a:t>ZipCode</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a:effectLst/>
                        </a:rPr>
                        <a:t>StateName</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a:effectLst/>
                        </a:rPr>
                        <a:t>Income</a:t>
                      </a:r>
                      <a:endParaRPr lang="en-US" sz="700" b="1" i="0" u="none" strike="noStrike">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tc>
                  <a:txBody>
                    <a:bodyPr/>
                    <a:lstStyle/>
                    <a:p>
                      <a:pPr algn="l" fontAlgn="b"/>
                      <a:r>
                        <a:rPr lang="en-US" sz="700" u="none" strike="noStrike" dirty="0">
                          <a:effectLst/>
                        </a:rPr>
                        <a:t>Approved</a:t>
                      </a:r>
                      <a:endParaRPr lang="en-US" sz="700" b="1" i="0" u="none" strike="noStrike" dirty="0">
                        <a:solidFill>
                          <a:srgbClr val="FFFFFF"/>
                        </a:solidFill>
                        <a:effectLst/>
                        <a:latin typeface="Calibri" panose="020F0502020204030204" pitchFamily="34" charset="0"/>
                      </a:endParaRPr>
                    </a:p>
                  </a:txBody>
                  <a:tcPr marL="6279" marR="6279" marT="6279" marB="0" anchor="b">
                    <a:solidFill>
                      <a:schemeClr val="accent5">
                        <a:lumMod val="60000"/>
                        <a:lumOff val="40000"/>
                      </a:schemeClr>
                    </a:solidFill>
                  </a:tcPr>
                </a:tc>
                <a:extLst>
                  <a:ext uri="{0D108BD9-81ED-4DB2-BD59-A6C34878D82A}">
                    <a16:rowId xmlns:a16="http://schemas.microsoft.com/office/drawing/2014/main" val="931862072"/>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30.83</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Industrials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00202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District of Columbia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4223992748"/>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27.83</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1.54</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Industrials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3.75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745106897"/>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15.83</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0.59</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Energy</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Black</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508213715"/>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23.92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0.67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Energy</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091258858"/>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49.00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Research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Other</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27.00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720209635"/>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22.75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Materials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7.00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809.00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554907331"/>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20.42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1.84</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Energy</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2.25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764761751"/>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43.00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0.29</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dirty="0">
                          <a:effectLst/>
                        </a:rPr>
                        <a:t>InformationTechnology</a:t>
                      </a:r>
                      <a:endParaRPr lang="en-US" sz="700" b="0" i="0" u="none" strike="noStrike" dirty="0">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Black</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1.75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8.00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Michigan</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375.00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888423487"/>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58.67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4.46</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Materials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Black</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3.04</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6.00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00043</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Ohio</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560.00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981601404"/>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20.17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5.63</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Industrials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1.71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ByOtherMeans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13355723"/>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23.25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5.88</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Materials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3.17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245.00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502688062"/>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27.42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14.50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9</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Utilities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Black</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3.09</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583706096"/>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26.67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4.25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dirty="0">
                          <a:effectLst/>
                        </a:rPr>
                        <a:t>InformationTechnology</a:t>
                      </a:r>
                      <a:endParaRPr lang="en-US" sz="700" b="0" i="0" u="none" strike="noStrike" dirty="0">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4.29</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17814010"/>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31.42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7</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Energy</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4251529314"/>
                  </a:ext>
                </a:extLst>
              </a:tr>
              <a:tr h="141517">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6</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Financials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2.25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048430709"/>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11.00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ConsumerStaples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4.50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3186104638"/>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24.75</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ConsumerStaples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12.00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567.00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638033053"/>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23.50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9.00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Materials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White</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8.50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5.00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00120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Indiana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1571983640"/>
                  </a:ext>
                </a:extLst>
              </a:tr>
              <a:tr h="141517">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24.50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Materials</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Black</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1.50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ByBirth</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00280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l" fontAlgn="b"/>
                      <a:r>
                        <a:rPr lang="en-US" sz="700" u="none" strike="noStrike">
                          <a:effectLst/>
                        </a:rPr>
                        <a:t>North Carolina</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a:effectLst/>
                        </a:rPr>
                        <a:t>824.00</a:t>
                      </a:r>
                      <a:endParaRPr lang="en-US" sz="700" b="0" i="0" u="none" strike="noStrike">
                        <a:solidFill>
                          <a:srgbClr val="000000"/>
                        </a:solidFill>
                        <a:effectLst/>
                        <a:latin typeface="Calibri" panose="020F0502020204030204" pitchFamily="34" charset="0"/>
                      </a:endParaRPr>
                    </a:p>
                  </a:txBody>
                  <a:tcPr marL="6279" marR="6279" marT="6279" marB="0" anchor="b"/>
                </a:tc>
                <a:tc>
                  <a:txBody>
                    <a:bodyPr/>
                    <a:lstStyle/>
                    <a:p>
                      <a:pPr algn="r" fontAlgn="b"/>
                      <a:r>
                        <a:rPr lang="en-US" sz="700" u="none" strike="noStrike" dirty="0">
                          <a:effectLst/>
                        </a:rPr>
                        <a:t>1</a:t>
                      </a:r>
                      <a:endParaRPr lang="en-US" sz="700" b="0" i="0" u="none" strike="noStrike" dirty="0">
                        <a:solidFill>
                          <a:srgbClr val="000000"/>
                        </a:solidFill>
                        <a:effectLst/>
                        <a:latin typeface="Calibri" panose="020F0502020204030204" pitchFamily="34" charset="0"/>
                      </a:endParaRPr>
                    </a:p>
                  </a:txBody>
                  <a:tcPr marL="6279" marR="6279" marT="6279" marB="0" anchor="b"/>
                </a:tc>
                <a:extLst>
                  <a:ext uri="{0D108BD9-81ED-4DB2-BD59-A6C34878D82A}">
                    <a16:rowId xmlns:a16="http://schemas.microsoft.com/office/drawing/2014/main" val="259049108"/>
                  </a:ext>
                </a:extLst>
              </a:tr>
            </a:tbl>
          </a:graphicData>
        </a:graphic>
      </p:graphicFrame>
      <p:sp>
        <p:nvSpPr>
          <p:cNvPr id="9" name="Google Shape;144;p5">
            <a:extLst>
              <a:ext uri="{FF2B5EF4-FFF2-40B4-BE49-F238E27FC236}">
                <a16:creationId xmlns:a16="http://schemas.microsoft.com/office/drawing/2014/main" id="{E41DAA3E-0DCA-4FA9-9516-D86C8E724791}"/>
              </a:ext>
            </a:extLst>
          </p:cNvPr>
          <p:cNvSpPr txBox="1"/>
          <p:nvPr/>
        </p:nvSpPr>
        <p:spPr>
          <a:xfrm>
            <a:off x="4967050" y="5603326"/>
            <a:ext cx="218884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200" b="1" i="0" u="none" strike="noStrike" cap="none" dirty="0">
                <a:solidFill>
                  <a:schemeClr val="tx1"/>
                </a:solidFill>
                <a:latin typeface="Calibri" panose="020F0502020204030204" pitchFamily="34" charset="0"/>
                <a:ea typeface="Calibri"/>
                <a:cs typeface="Calibri" panose="020F0502020204030204" pitchFamily="34" charset="0"/>
                <a:sym typeface="Calibri"/>
              </a:rPr>
              <a:t>18 Attributes / 690 Samples</a:t>
            </a:r>
          </a:p>
        </p:txBody>
      </p:sp>
    </p:spTree>
    <p:extLst>
      <p:ext uri="{BB962C8B-B14F-4D97-AF65-F5344CB8AC3E}">
        <p14:creationId xmlns:p14="http://schemas.microsoft.com/office/powerpoint/2010/main" val="120184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3A1E773-6D3D-45D8-8176-7E0E64C7C790}"/>
              </a:ext>
            </a:extLst>
          </p:cNvPr>
          <p:cNvGraphicFramePr>
            <a:graphicFrameLocks noGrp="1"/>
          </p:cNvGraphicFramePr>
          <p:nvPr>
            <p:extLst>
              <p:ext uri="{D42A27DB-BD31-4B8C-83A1-F6EECF244321}">
                <p14:modId xmlns:p14="http://schemas.microsoft.com/office/powerpoint/2010/main" val="1294727113"/>
              </p:ext>
            </p:extLst>
          </p:nvPr>
        </p:nvGraphicFramePr>
        <p:xfrm>
          <a:off x="990970" y="1763710"/>
          <a:ext cx="10692044" cy="4109085"/>
        </p:xfrm>
        <a:graphic>
          <a:graphicData uri="http://schemas.openxmlformats.org/drawingml/2006/table">
            <a:tbl>
              <a:tblPr>
                <a:tableStyleId>{5C22544A-7EE6-4342-B048-85BDC9FD1C3A}</a:tableStyleId>
              </a:tblPr>
              <a:tblGrid>
                <a:gridCol w="1228447">
                  <a:extLst>
                    <a:ext uri="{9D8B030D-6E8A-4147-A177-3AD203B41FA5}">
                      <a16:colId xmlns:a16="http://schemas.microsoft.com/office/drawing/2014/main" val="3451134554"/>
                    </a:ext>
                  </a:extLst>
                </a:gridCol>
                <a:gridCol w="3249228">
                  <a:extLst>
                    <a:ext uri="{9D8B030D-6E8A-4147-A177-3AD203B41FA5}">
                      <a16:colId xmlns:a16="http://schemas.microsoft.com/office/drawing/2014/main" val="2636225920"/>
                    </a:ext>
                  </a:extLst>
                </a:gridCol>
                <a:gridCol w="1575433">
                  <a:extLst>
                    <a:ext uri="{9D8B030D-6E8A-4147-A177-3AD203B41FA5}">
                      <a16:colId xmlns:a16="http://schemas.microsoft.com/office/drawing/2014/main" val="2500026904"/>
                    </a:ext>
                  </a:extLst>
                </a:gridCol>
                <a:gridCol w="4638936">
                  <a:extLst>
                    <a:ext uri="{9D8B030D-6E8A-4147-A177-3AD203B41FA5}">
                      <a16:colId xmlns:a16="http://schemas.microsoft.com/office/drawing/2014/main" val="2321423919"/>
                    </a:ext>
                  </a:extLst>
                </a:gridCol>
              </a:tblGrid>
              <a:tr h="190500">
                <a:tc>
                  <a:txBody>
                    <a:bodyPr/>
                    <a:lstStyle/>
                    <a:p>
                      <a:pPr algn="l" fontAlgn="b"/>
                      <a:r>
                        <a:rPr lang="en-US" sz="1100" b="1" u="none" strike="noStrike" dirty="0">
                          <a:effectLst/>
                        </a:rPr>
                        <a:t>Attribute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Description</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Data Type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b="1" u="none" strike="noStrike" dirty="0">
                          <a:effectLst/>
                        </a:rPr>
                        <a:t>Valid Range/Example</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2453764849"/>
                  </a:ext>
                </a:extLst>
              </a:tr>
              <a:tr h="190500">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Gender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0=Female, 1=Male</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1525456"/>
                  </a:ext>
                </a:extLst>
              </a:tr>
              <a:tr h="190500">
                <a:tc>
                  <a:txBody>
                    <a:bodyPr/>
                    <a:lstStyle/>
                    <a:p>
                      <a:pPr algn="l" fontAlgn="b"/>
                      <a:r>
                        <a:rPr lang="en-US" sz="1100" u="none" strike="noStrike" dirty="0">
                          <a:effectLst/>
                        </a:rPr>
                        <a:t>Age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Age (Years)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[20, 80]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5046479"/>
                  </a:ext>
                </a:extLst>
              </a:tr>
              <a:tr h="190500">
                <a:tc>
                  <a:txBody>
                    <a:bodyPr/>
                    <a:lstStyle/>
                    <a:p>
                      <a:pPr algn="l" fontAlgn="b"/>
                      <a:r>
                        <a:rPr lang="en-US" sz="1100" u="none" strike="noStrike" dirty="0">
                          <a:effectLst/>
                        </a:rPr>
                        <a:t>Debt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Outstanding debt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(Continuous)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81747879"/>
                  </a:ext>
                </a:extLst>
              </a:tr>
              <a:tr h="190500">
                <a:tc>
                  <a:txBody>
                    <a:bodyPr/>
                    <a:lstStyle/>
                    <a:p>
                      <a:pPr algn="l" fontAlgn="b"/>
                      <a:r>
                        <a:rPr lang="en-US" sz="1100" u="none" strike="noStrike" dirty="0">
                          <a:effectLst/>
                        </a:rPr>
                        <a:t>Married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Married Status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Married, 0=Single/Divorced/etc, 1=Married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703953"/>
                  </a:ext>
                </a:extLst>
              </a:tr>
              <a:tr h="190500">
                <a:tc>
                  <a:txBody>
                    <a:bodyPr/>
                    <a:lstStyle/>
                    <a:p>
                      <a:pPr algn="l" fontAlgn="b"/>
                      <a:r>
                        <a:rPr lang="en-US" sz="1100" u="none" strike="noStrike" dirty="0">
                          <a:effectLst/>
                        </a:rPr>
                        <a:t>BankCustomer</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Bank Customer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0=Does not have a bank account, 1=Has a bank account)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3424545"/>
                  </a:ext>
                </a:extLst>
              </a:tr>
              <a:tr h="190500">
                <a:tc>
                  <a:txBody>
                    <a:bodyPr/>
                    <a:lstStyle/>
                    <a:p>
                      <a:pPr algn="l" fontAlgn="b"/>
                      <a:r>
                        <a:rPr lang="en-US" sz="1100" u="none" strike="noStrike" dirty="0">
                          <a:effectLst/>
                        </a:rPr>
                        <a:t>Industry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Industry  (Job sector of current or most recent job)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 14]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5984059"/>
                  </a:ext>
                </a:extLst>
              </a:tr>
              <a:tr h="190500">
                <a:tc>
                  <a:txBody>
                    <a:bodyPr/>
                    <a:lstStyle/>
                    <a:p>
                      <a:pPr algn="l" fontAlgn="b"/>
                      <a:r>
                        <a:rPr lang="en-US" sz="1100" u="none" strike="noStrike" dirty="0">
                          <a:effectLst/>
                        </a:rPr>
                        <a:t>Industry_Name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Industry Name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[CommunicationServices, ConsumerDiscretionary, ConsumerStaples, Education, Energy, Financials, Healthcare, Industrials, InformationTechnology, Materials, Real Estate, Research, Transport, Utilities]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3139762"/>
                  </a:ext>
                </a:extLst>
              </a:tr>
              <a:tr h="190500">
                <a:tc>
                  <a:txBody>
                    <a:bodyPr/>
                    <a:lstStyle/>
                    <a:p>
                      <a:pPr algn="l" fontAlgn="b"/>
                      <a:r>
                        <a:rPr lang="en-US" sz="1100" u="none" strike="noStrike" dirty="0">
                          <a:effectLst/>
                        </a:rPr>
                        <a:t>Ethnicity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Ethnicity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White, Black, Asian, Latino, Other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46512799"/>
                  </a:ext>
                </a:extLst>
              </a:tr>
              <a:tr h="190500">
                <a:tc>
                  <a:txBody>
                    <a:bodyPr/>
                    <a:lstStyle/>
                    <a:p>
                      <a:pPr algn="l" fontAlgn="b"/>
                      <a:r>
                        <a:rPr lang="en-US" sz="1100" u="none" strike="noStrike" dirty="0">
                          <a:effectLst/>
                        </a:rPr>
                        <a:t>YearsEmployed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Years employed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(Discrete)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0887919"/>
                  </a:ext>
                </a:extLst>
              </a:tr>
              <a:tr h="190500">
                <a:tc>
                  <a:txBody>
                    <a:bodyPr/>
                    <a:lstStyle/>
                    <a:p>
                      <a:pPr algn="l" fontAlgn="b"/>
                      <a:r>
                        <a:rPr lang="en-US" sz="1100" u="none" strike="noStrike" dirty="0">
                          <a:effectLst/>
                        </a:rPr>
                        <a:t>PriorDefault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Prior default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 prior defaults, 1=Prior default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5163288"/>
                  </a:ext>
                </a:extLst>
              </a:tr>
              <a:tr h="190500">
                <a:tc>
                  <a:txBody>
                    <a:bodyPr/>
                    <a:lstStyle/>
                    <a:p>
                      <a:pPr algn="l" fontAlgn="b"/>
                      <a:r>
                        <a:rPr lang="en-US" sz="1100" u="none" strike="noStrike" dirty="0">
                          <a:effectLst/>
                        </a:rPr>
                        <a:t>Employed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Employed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0=Not employed, 1=Employed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5290092"/>
                  </a:ext>
                </a:extLst>
              </a:tr>
              <a:tr h="190500">
                <a:tc>
                  <a:txBody>
                    <a:bodyPr/>
                    <a:lstStyle/>
                    <a:p>
                      <a:pPr algn="l" fontAlgn="b"/>
                      <a:r>
                        <a:rPr lang="en-US" sz="1100" u="none" strike="noStrike" dirty="0">
                          <a:effectLst/>
                        </a:rPr>
                        <a:t>CreditScore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Credit score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100]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9847812"/>
                  </a:ext>
                </a:extLst>
              </a:tr>
              <a:tr h="190500">
                <a:tc>
                  <a:txBody>
                    <a:bodyPr/>
                    <a:lstStyle/>
                    <a:p>
                      <a:pPr algn="l" fontAlgn="b"/>
                      <a:r>
                        <a:rPr lang="en-US" sz="1100" u="none" strike="noStrike" dirty="0">
                          <a:effectLst/>
                        </a:rPr>
                        <a:t>DriversLicense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Drivers license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0=No license, 1=Has license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6108200"/>
                  </a:ext>
                </a:extLst>
              </a:tr>
              <a:tr h="190500">
                <a:tc>
                  <a:txBody>
                    <a:bodyPr/>
                    <a:lstStyle/>
                    <a:p>
                      <a:pPr algn="l" fontAlgn="b"/>
                      <a:r>
                        <a:rPr lang="en-US" sz="1100" u="none" strike="noStrike" dirty="0">
                          <a:effectLst/>
                        </a:rPr>
                        <a:t>Citizen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Citizenship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ByBirth, ByOtherMeans, Temporary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7067398"/>
                  </a:ext>
                </a:extLst>
              </a:tr>
              <a:tr h="190500">
                <a:tc>
                  <a:txBody>
                    <a:bodyPr/>
                    <a:lstStyle/>
                    <a:p>
                      <a:pPr algn="l" fontAlgn="b"/>
                      <a:r>
                        <a:rPr lang="en-US" sz="1100" u="none" strike="noStrike" dirty="0">
                          <a:effectLst/>
                        </a:rPr>
                        <a:t>ZipCode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ZipCode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5 digit number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456755"/>
                  </a:ext>
                </a:extLst>
              </a:tr>
              <a:tr h="190500">
                <a:tc>
                  <a:txBody>
                    <a:bodyPr/>
                    <a:lstStyle/>
                    <a:p>
                      <a:pPr algn="l" fontAlgn="b"/>
                      <a:r>
                        <a:rPr lang="en-US" sz="1100" u="none" strike="noStrike" dirty="0">
                          <a:effectLst/>
                        </a:rPr>
                        <a:t>StateName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StateName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[100 = Michigan, etc.]</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43978522"/>
                  </a:ext>
                </a:extLst>
              </a:tr>
              <a:tr h="190500">
                <a:tc>
                  <a:txBody>
                    <a:bodyPr/>
                    <a:lstStyle/>
                    <a:p>
                      <a:pPr algn="l" fontAlgn="b"/>
                      <a:r>
                        <a:rPr lang="en-US" sz="1100" u="none" strike="noStrike" dirty="0">
                          <a:effectLst/>
                        </a:rPr>
                        <a:t>Income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Income (Feature has been scaled)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Ratio (Continuous)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[0, Infinity)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8533989"/>
                  </a:ext>
                </a:extLst>
              </a:tr>
              <a:tr h="190500">
                <a:tc>
                  <a:txBody>
                    <a:bodyPr/>
                    <a:lstStyle/>
                    <a:p>
                      <a:pPr algn="l" fontAlgn="b"/>
                      <a:r>
                        <a:rPr lang="en-US" sz="1100" u="none" strike="noStrike" dirty="0">
                          <a:effectLst/>
                        </a:rPr>
                        <a:t>Approved</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Approved Status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Asymmetric Binary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0=Not approved, 1=Approved</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6296999"/>
                  </a:ext>
                </a:extLst>
              </a:tr>
            </a:tbl>
          </a:graphicData>
        </a:graphic>
      </p:graphicFrame>
      <p:sp>
        <p:nvSpPr>
          <p:cNvPr id="5" name="TextBox 4">
            <a:extLst>
              <a:ext uri="{FF2B5EF4-FFF2-40B4-BE49-F238E27FC236}">
                <a16:creationId xmlns:a16="http://schemas.microsoft.com/office/drawing/2014/main" id="{6932BF72-AC7F-4A95-9FB0-373328FB380F}"/>
              </a:ext>
            </a:extLst>
          </p:cNvPr>
          <p:cNvSpPr txBox="1"/>
          <p:nvPr/>
        </p:nvSpPr>
        <p:spPr>
          <a:xfrm>
            <a:off x="312938" y="1220677"/>
            <a:ext cx="1533618"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Data Dictionary</a:t>
            </a:r>
            <a:r>
              <a:rPr lang="en-US" dirty="0">
                <a:solidFill>
                  <a:schemeClr val="tx1"/>
                </a:solidFill>
                <a:latin typeface="Arial" panose="020B0604020202020204" pitchFamily="34" charset="0"/>
                <a:cs typeface="Arial" panose="020B0604020202020204" pitchFamily="34" charset="0"/>
              </a:rPr>
              <a:t> </a:t>
            </a:r>
          </a:p>
        </p:txBody>
      </p:sp>
      <p:sp>
        <p:nvSpPr>
          <p:cNvPr id="6" name="Google Shape;143;p5">
            <a:extLst>
              <a:ext uri="{FF2B5EF4-FFF2-40B4-BE49-F238E27FC236}">
                <a16:creationId xmlns:a16="http://schemas.microsoft.com/office/drawing/2014/main" id="{83682C2D-7BEA-46D8-A573-6897DCD981AD}"/>
              </a:ext>
            </a:extLst>
          </p:cNvPr>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dirty="0">
                <a:solidFill>
                  <a:schemeClr val="bg1"/>
                </a:solidFill>
                <a:latin typeface="+mn-lt"/>
                <a:ea typeface="Tahoma"/>
                <a:cs typeface="Calibri" panose="020F0502020204030204" pitchFamily="34" charset="0"/>
                <a:sym typeface="Tahoma"/>
              </a:rPr>
              <a:t>4. Data Sources/Attributes</a:t>
            </a:r>
          </a:p>
        </p:txBody>
      </p:sp>
    </p:spTree>
    <p:extLst>
      <p:ext uri="{BB962C8B-B14F-4D97-AF65-F5344CB8AC3E}">
        <p14:creationId xmlns:p14="http://schemas.microsoft.com/office/powerpoint/2010/main" val="223095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
        <p:nvSpPr>
          <p:cNvPr id="144" name="Google Shape;144;p5"/>
          <p:cNvSpPr txBox="1"/>
          <p:nvPr/>
        </p:nvSpPr>
        <p:spPr>
          <a:xfrm>
            <a:off x="1090126" y="1504198"/>
            <a:ext cx="8301900"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Analytics Methodology </a:t>
            </a:r>
          </a:p>
          <a:p>
            <a:pPr marL="0" marR="0" lvl="0" indent="0" algn="l" rtl="0">
              <a:lnSpc>
                <a:spcPct val="100000"/>
              </a:lnSpc>
              <a:spcBef>
                <a:spcPts val="0"/>
              </a:spcBef>
              <a:spcAft>
                <a:spcPts val="0"/>
              </a:spcAft>
              <a:buClr>
                <a:srgbClr val="000000"/>
              </a:buClr>
              <a:buSzPts val="1467"/>
              <a:buFont typeface="Arial"/>
              <a:buNone/>
            </a:pPr>
            <a:endParaRPr lang="en-US" sz="1600" b="1"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Exploratory Data Analysis - EDA techniques</a:t>
            </a:r>
            <a:r>
              <a:rPr lang="en-US" sz="1600" dirty="0">
                <a:solidFill>
                  <a:schemeClr val="tx1"/>
                </a:solidFill>
                <a:latin typeface="Calibri" panose="020F0502020204030204" pitchFamily="34" charset="0"/>
                <a:ea typeface="Calibri"/>
                <a:cs typeface="Calibri" panose="020F0502020204030204" pitchFamily="34" charset="0"/>
                <a:sym typeface="Calibri"/>
              </a:rPr>
              <a:t>: </a:t>
            </a:r>
            <a:r>
              <a:rPr lang="th-TH" sz="1600" dirty="0">
                <a:solidFill>
                  <a:schemeClr val="tx1"/>
                </a:solidFill>
                <a:latin typeface="Calibri" panose="020F0502020204030204" pitchFamily="34" charset="0"/>
                <a:ea typeface="Calibri"/>
                <a:cs typeface="Calibri" panose="020F0502020204030204" pitchFamily="34" charset="0"/>
                <a:sym typeface="Calibri"/>
              </a:rPr>
              <a:t>การวิเคราะห์ข้อมูลเบื้องต้น เช่น การวิเคราะห์ความถี่และค่าสถิติเชิงพรรณนา (</a:t>
            </a:r>
            <a:r>
              <a:rPr lang="en-US" sz="1600" dirty="0">
                <a:solidFill>
                  <a:schemeClr val="tx1"/>
                </a:solidFill>
                <a:latin typeface="Calibri" panose="020F0502020204030204" pitchFamily="34" charset="0"/>
                <a:ea typeface="Calibri"/>
                <a:cs typeface="Calibri" panose="020F0502020204030204" pitchFamily="34" charset="0"/>
                <a:sym typeface="Calibri"/>
              </a:rPr>
              <a:t>Descriptive Statistics) </a:t>
            </a:r>
            <a:r>
              <a:rPr lang="th-TH" sz="16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 การหาความสัมพันธ์ระหว่างตัวแปร</a:t>
            </a:r>
            <a:r>
              <a:rPr lang="en-US" sz="1600" dirty="0">
                <a:solidFill>
                  <a:schemeClr val="tx1"/>
                </a:solidFill>
                <a:latin typeface="Calibri" panose="020F0502020204030204" pitchFamily="34" charset="0"/>
                <a:ea typeface="Calibri"/>
                <a:cs typeface="Calibri" panose="020F0502020204030204" pitchFamily="34" charset="0"/>
                <a:sym typeface="Calibri"/>
              </a:rPr>
              <a:t> (Correlation)</a:t>
            </a:r>
          </a:p>
          <a:p>
            <a:pPr marL="285750" marR="0" lvl="0" indent="-285750" algn="l" rtl="0">
              <a:lnSpc>
                <a:spcPct val="100000"/>
              </a:lnSpc>
              <a:spcBef>
                <a:spcPts val="0"/>
              </a:spcBef>
              <a:spcAft>
                <a:spcPts val="0"/>
              </a:spcAft>
              <a:buClr>
                <a:srgbClr val="000000"/>
              </a:buClr>
              <a:buSzPts val="1467"/>
              <a:buFontTx/>
              <a:buChar char="-"/>
            </a:pPr>
            <a:endParaRPr lang="th-TH" sz="1600"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1600" dirty="0">
                <a:solidFill>
                  <a:schemeClr val="tx1"/>
                </a:solidFill>
                <a:latin typeface="Calibri" panose="020F0502020204030204" pitchFamily="34" charset="0"/>
                <a:ea typeface="Calibri"/>
                <a:cs typeface="Calibri" panose="020F0502020204030204" pitchFamily="34" charset="0"/>
                <a:sym typeface="Calibri"/>
              </a:rPr>
              <a:t>: Heatmap </a:t>
            </a:r>
            <a:r>
              <a:rPr lang="th-TH" sz="16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1600" dirty="0">
                <a:solidFill>
                  <a:schemeClr val="tx1"/>
                </a:solidFill>
                <a:latin typeface="Calibri" panose="020F0502020204030204" pitchFamily="34" charset="0"/>
                <a:ea typeface="Calibri"/>
                <a:cs typeface="Calibri" panose="020F0502020204030204" pitchFamily="34" charset="0"/>
                <a:sym typeface="Calibri"/>
              </a:rPr>
              <a:t>Correlation Matrix</a:t>
            </a:r>
            <a:endParaRPr lang="en-US" sz="1600" strike="sngStrike" dirty="0">
              <a:solidFill>
                <a:srgbClr val="FF0000"/>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endParaRPr lang="en-US" sz="1600"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6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1600" dirty="0">
                <a:solidFill>
                  <a:schemeClr val="tx1"/>
                </a:solidFill>
                <a:latin typeface="Calibri" panose="020F0502020204030204" pitchFamily="34" charset="0"/>
                <a:ea typeface="Calibri"/>
                <a:cs typeface="Calibri" panose="020F0502020204030204" pitchFamily="34" charset="0"/>
                <a:sym typeface="Calibri"/>
              </a:rPr>
              <a:t>: </a:t>
            </a:r>
            <a:r>
              <a:rPr lang="th-TH" sz="16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1600" dirty="0">
                <a:solidFill>
                  <a:schemeClr val="tx1"/>
                </a:solidFill>
                <a:latin typeface="Calibri" panose="020F0502020204030204" pitchFamily="34" charset="0"/>
                <a:ea typeface="Calibri"/>
                <a:cs typeface="Calibri" panose="020F0502020204030204" pitchFamily="34" charset="0"/>
                <a:sym typeface="Calibri"/>
              </a:rPr>
              <a:t>Risk Profiles)</a:t>
            </a:r>
          </a:p>
          <a:p>
            <a:pPr marL="285750" marR="0" lvl="0" indent="-285750" algn="l" rtl="0">
              <a:lnSpc>
                <a:spcPct val="100000"/>
              </a:lnSpc>
              <a:spcBef>
                <a:spcPts val="0"/>
              </a:spcBef>
              <a:spcAft>
                <a:spcPts val="0"/>
              </a:spcAft>
              <a:buClr>
                <a:srgbClr val="000000"/>
              </a:buClr>
              <a:buSzPts val="1467"/>
              <a:buFontTx/>
              <a:buChar char="-"/>
            </a:pPr>
            <a:endParaRPr lang="en-US" sz="1600" dirty="0">
              <a:solidFill>
                <a:schemeClr val="tx1"/>
              </a:solidFill>
              <a:latin typeface="Calibri" panose="020F0502020204030204" pitchFamily="34" charset="0"/>
              <a:ea typeface="Calibri"/>
              <a:cs typeface="Calibri" panose="020F0502020204030204" pitchFamily="34" charset="0"/>
              <a:sym typeface="Calibri"/>
            </a:endParaRPr>
          </a:p>
        </p:txBody>
      </p:sp>
    </p:spTree>
    <p:extLst>
      <p:ext uri="{BB962C8B-B14F-4D97-AF65-F5344CB8AC3E}">
        <p14:creationId xmlns:p14="http://schemas.microsoft.com/office/powerpoint/2010/main" val="415900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9" name="Picture 8">
            <a:extLst>
              <a:ext uri="{FF2B5EF4-FFF2-40B4-BE49-F238E27FC236}">
                <a16:creationId xmlns:a16="http://schemas.microsoft.com/office/drawing/2014/main" id="{5039DEE0-C0C4-4AF0-B969-EF37BCA679C0}"/>
              </a:ext>
            </a:extLst>
          </p:cNvPr>
          <p:cNvPicPr>
            <a:picLocks noChangeAspect="1"/>
          </p:cNvPicPr>
          <p:nvPr/>
        </p:nvPicPr>
        <p:blipFill>
          <a:blip r:embed="rId3"/>
          <a:stretch>
            <a:fillRect/>
          </a:stretch>
        </p:blipFill>
        <p:spPr>
          <a:xfrm>
            <a:off x="532016" y="2401823"/>
            <a:ext cx="10972800" cy="2271029"/>
          </a:xfrm>
          <a:prstGeom prst="rect">
            <a:avLst/>
          </a:prstGeom>
        </p:spPr>
      </p:pic>
      <p:sp>
        <p:nvSpPr>
          <p:cNvPr id="12" name="TextBox 11">
            <a:extLst>
              <a:ext uri="{FF2B5EF4-FFF2-40B4-BE49-F238E27FC236}">
                <a16:creationId xmlns:a16="http://schemas.microsoft.com/office/drawing/2014/main" id="{24832058-57B4-4639-A30E-B586C75FC6DA}"/>
              </a:ext>
            </a:extLst>
          </p:cNvPr>
          <p:cNvSpPr txBox="1"/>
          <p:nvPr/>
        </p:nvSpPr>
        <p:spPr>
          <a:xfrm>
            <a:off x="4139631" y="5017561"/>
            <a:ext cx="3438618" cy="393954"/>
          </a:xfrm>
          <a:prstGeom prst="rect">
            <a:avLst/>
          </a:prstGeom>
          <a:noFill/>
        </p:spPr>
        <p:txBody>
          <a:bodyPr wrap="square">
            <a:spAutoFit/>
          </a:bodyPr>
          <a:lstStyle/>
          <a:p>
            <a:r>
              <a:rPr lang="th-TH" b="0" dirty="0">
                <a:solidFill>
                  <a:schemeClr val="tx1"/>
                </a:solidFill>
                <a:effectLst/>
                <a:latin typeface="Calibri" panose="020F0502020204030204" pitchFamily="34" charset="0"/>
              </a:rPr>
              <a:t>สถิติเชิงพรรณนา (</a:t>
            </a:r>
            <a:r>
              <a:rPr lang="en-US" b="0" dirty="0">
                <a:solidFill>
                  <a:schemeClr val="tx1"/>
                </a:solidFill>
                <a:effectLst/>
                <a:latin typeface="Calibri" panose="020F0502020204030204" pitchFamily="34" charset="0"/>
                <a:cs typeface="Calibri" panose="020F0502020204030204" pitchFamily="34" charset="0"/>
              </a:rPr>
              <a:t>Descriptive Statistics)</a:t>
            </a:r>
          </a:p>
        </p:txBody>
      </p:sp>
      <p:sp>
        <p:nvSpPr>
          <p:cNvPr id="6" name="TextBox 5">
            <a:extLst>
              <a:ext uri="{FF2B5EF4-FFF2-40B4-BE49-F238E27FC236}">
                <a16:creationId xmlns:a16="http://schemas.microsoft.com/office/drawing/2014/main" id="{667CF9BB-DFC6-42D3-88F7-732A3BC62E07}"/>
              </a:ext>
            </a:extLst>
          </p:cNvPr>
          <p:cNvSpPr txBox="1"/>
          <p:nvPr/>
        </p:nvSpPr>
        <p:spPr>
          <a:xfrm>
            <a:off x="532016" y="1446485"/>
            <a:ext cx="10653848" cy="73866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400" b="1" dirty="0">
                <a:solidFill>
                  <a:schemeClr val="tx1"/>
                </a:solidFill>
                <a:latin typeface="Calibri" panose="020F0502020204030204" pitchFamily="34" charset="0"/>
                <a:ea typeface="Calibri"/>
                <a:cs typeface="Calibri" panose="020F0502020204030204" pitchFamily="34" charset="0"/>
                <a:sym typeface="Calibri"/>
              </a:rPr>
              <a:t>Analytics Methodology </a:t>
            </a:r>
          </a:p>
          <a:p>
            <a:pPr marL="0" marR="0" lvl="0" indent="0" algn="l" rtl="0">
              <a:lnSpc>
                <a:spcPct val="100000"/>
              </a:lnSpc>
              <a:spcBef>
                <a:spcPts val="0"/>
              </a:spcBef>
              <a:spcAft>
                <a:spcPts val="0"/>
              </a:spcAft>
              <a:buClr>
                <a:srgbClr val="000000"/>
              </a:buClr>
              <a:buSzPts val="1467"/>
              <a:buFont typeface="Arial"/>
              <a:buNone/>
            </a:pPr>
            <a:endParaRPr lang="en-US" sz="1400" b="1" dirty="0">
              <a:solidFill>
                <a:schemeClr val="tx1"/>
              </a:solidFill>
              <a:latin typeface="Calibri" panose="020F0502020204030204" pitchFamily="34" charset="0"/>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467"/>
              <a:buFontTx/>
              <a:buChar char="-"/>
            </a:pPr>
            <a:r>
              <a:rPr lang="en-US" sz="14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1400" dirty="0">
                <a:solidFill>
                  <a:schemeClr val="tx1"/>
                </a:solidFill>
                <a:latin typeface="Calibri" panose="020F0502020204030204" pitchFamily="34" charset="0"/>
                <a:ea typeface="Calibri"/>
                <a:cs typeface="Calibri" panose="020F0502020204030204" pitchFamily="34" charset="0"/>
                <a:sym typeface="Calibri"/>
              </a:rPr>
              <a:t>: </a:t>
            </a:r>
            <a:r>
              <a:rPr lang="th-TH" sz="14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เพื่อดูความสัมพันธ์ของแต่ละคุณลักษณะกับผลการอนุมัติ</a:t>
            </a:r>
            <a:endParaRPr lang="en-US" sz="1400"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7" name="Google Shape;143;p5">
            <a:extLst>
              <a:ext uri="{FF2B5EF4-FFF2-40B4-BE49-F238E27FC236}">
                <a16:creationId xmlns:a16="http://schemas.microsoft.com/office/drawing/2014/main" id="{39D56D1E-53C1-4339-B81D-7908752165C0}"/>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86318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extBox 2">
            <a:extLst>
              <a:ext uri="{FF2B5EF4-FFF2-40B4-BE49-F238E27FC236}">
                <a16:creationId xmlns:a16="http://schemas.microsoft.com/office/drawing/2014/main" id="{89C0B197-E0AA-4AF7-9819-0A5B9668E6B6}"/>
              </a:ext>
            </a:extLst>
          </p:cNvPr>
          <p:cNvSpPr txBox="1"/>
          <p:nvPr/>
        </p:nvSpPr>
        <p:spPr>
          <a:xfrm>
            <a:off x="922177" y="1174110"/>
            <a:ext cx="3535699" cy="437043"/>
          </a:xfrm>
          <a:prstGeom prst="rect">
            <a:avLst/>
          </a:prstGeom>
          <a:noFill/>
        </p:spPr>
        <p:txBody>
          <a:bodyPr wrap="square">
            <a:spAutoFit/>
          </a:bodyPr>
          <a:lstStyle/>
          <a:p>
            <a:r>
              <a:rPr lang="th-TH" sz="1600" b="0" dirty="0">
                <a:solidFill>
                  <a:schemeClr val="tx1"/>
                </a:solidFill>
                <a:effectLst/>
                <a:latin typeface="Calibri" panose="020F0502020204030204" pitchFamily="34" charset="0"/>
              </a:rPr>
              <a:t>สถิติเชิงพรรณนา (</a:t>
            </a:r>
            <a:r>
              <a:rPr lang="en-US" sz="1600" b="0" dirty="0">
                <a:solidFill>
                  <a:schemeClr val="tx1"/>
                </a:solidFill>
                <a:effectLst/>
                <a:latin typeface="Calibri" panose="020F0502020204030204" pitchFamily="34" charset="0"/>
                <a:cs typeface="Calibri" panose="020F0502020204030204" pitchFamily="34" charset="0"/>
              </a:rPr>
              <a:t>Descriptive Statistics)</a:t>
            </a:r>
            <a:endParaRPr lang="en-US" sz="1600" b="1" i="0" u="none" strike="noStrike" dirty="0">
              <a:solidFill>
                <a:srgbClr val="000000"/>
              </a:solidFill>
              <a:effectLst/>
              <a:latin typeface="Calibri" panose="020F0502020204030204" pitchFamily="34" charset="0"/>
            </a:endParaRPr>
          </a:p>
        </p:txBody>
      </p:sp>
      <p:graphicFrame>
        <p:nvGraphicFramePr>
          <p:cNvPr id="10" name="Table 9">
            <a:extLst>
              <a:ext uri="{FF2B5EF4-FFF2-40B4-BE49-F238E27FC236}">
                <a16:creationId xmlns:a16="http://schemas.microsoft.com/office/drawing/2014/main" id="{E7DAC46C-1BEE-49F6-9350-3A57765F51D6}"/>
              </a:ext>
            </a:extLst>
          </p:cNvPr>
          <p:cNvGraphicFramePr>
            <a:graphicFrameLocks noGrp="1"/>
          </p:cNvGraphicFramePr>
          <p:nvPr>
            <p:extLst>
              <p:ext uri="{D42A27DB-BD31-4B8C-83A1-F6EECF244321}">
                <p14:modId xmlns:p14="http://schemas.microsoft.com/office/powerpoint/2010/main" val="3087933287"/>
              </p:ext>
            </p:extLst>
          </p:nvPr>
        </p:nvGraphicFramePr>
        <p:xfrm>
          <a:off x="1079553" y="1785845"/>
          <a:ext cx="2222500" cy="2867025"/>
        </p:xfrm>
        <a:graphic>
          <a:graphicData uri="http://schemas.openxmlformats.org/drawingml/2006/table">
            <a:tbl>
              <a:tblPr>
                <a:tableStyleId>{8EC20E35-A176-4012-BC5E-935CFFF8708E}</a:tableStyleId>
              </a:tblPr>
              <a:tblGrid>
                <a:gridCol w="1206229">
                  <a:extLst>
                    <a:ext uri="{9D8B030D-6E8A-4147-A177-3AD203B41FA5}">
                      <a16:colId xmlns:a16="http://schemas.microsoft.com/office/drawing/2014/main" val="2357954070"/>
                    </a:ext>
                  </a:extLst>
                </a:gridCol>
                <a:gridCol w="1016271">
                  <a:extLst>
                    <a:ext uri="{9D8B030D-6E8A-4147-A177-3AD203B41FA5}">
                      <a16:colId xmlns:a16="http://schemas.microsoft.com/office/drawing/2014/main" val="1978876621"/>
                    </a:ext>
                  </a:extLst>
                </a:gridCol>
              </a:tblGrid>
              <a:tr h="190500">
                <a:tc gridSpan="2">
                  <a:txBody>
                    <a:bodyPr/>
                    <a:lstStyle/>
                    <a:p>
                      <a:pPr algn="ctr" fontAlgn="b"/>
                      <a:r>
                        <a:rPr lang="en-US" sz="1000" b="1" u="none" strike="noStrike" dirty="0">
                          <a:effectLst/>
                        </a:rPr>
                        <a:t>Income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132071621"/>
                  </a:ext>
                </a:extLst>
              </a:tr>
              <a:tr h="190500">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0337946"/>
                  </a:ext>
                </a:extLst>
              </a:tr>
              <a:tr h="190500">
                <a:tc>
                  <a:txBody>
                    <a:bodyPr/>
                    <a:lstStyle/>
                    <a:p>
                      <a:pPr algn="l" fontAlgn="b"/>
                      <a:r>
                        <a:rPr lang="en-US" sz="900" u="none" strike="noStrike" dirty="0">
                          <a:effectLst/>
                        </a:rPr>
                        <a:t>Mean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1,017.39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04540961"/>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198.35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0925517"/>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78253968"/>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386922714"/>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5,210.10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122626955"/>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27,145,169.08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40216795"/>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214.67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18116392"/>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13.14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93787872"/>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100,000.00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27485651"/>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33964502"/>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100,000.00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80985853"/>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701,996.00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24009815"/>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53989063"/>
                  </a:ext>
                </a:extLst>
              </a:tr>
            </a:tbl>
          </a:graphicData>
        </a:graphic>
      </p:graphicFrame>
      <p:graphicFrame>
        <p:nvGraphicFramePr>
          <p:cNvPr id="12" name="Table 11">
            <a:extLst>
              <a:ext uri="{FF2B5EF4-FFF2-40B4-BE49-F238E27FC236}">
                <a16:creationId xmlns:a16="http://schemas.microsoft.com/office/drawing/2014/main" id="{1FF1613E-2E9B-4EAF-9F8E-4428A213A139}"/>
              </a:ext>
            </a:extLst>
          </p:cNvPr>
          <p:cNvGraphicFramePr>
            <a:graphicFrameLocks noGrp="1"/>
          </p:cNvGraphicFramePr>
          <p:nvPr>
            <p:extLst>
              <p:ext uri="{D42A27DB-BD31-4B8C-83A1-F6EECF244321}">
                <p14:modId xmlns:p14="http://schemas.microsoft.com/office/powerpoint/2010/main" val="1727707247"/>
              </p:ext>
            </p:extLst>
          </p:nvPr>
        </p:nvGraphicFramePr>
        <p:xfrm>
          <a:off x="3878012" y="1785845"/>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749301493"/>
                    </a:ext>
                  </a:extLst>
                </a:gridCol>
                <a:gridCol w="798836">
                  <a:extLst>
                    <a:ext uri="{9D8B030D-6E8A-4147-A177-3AD203B41FA5}">
                      <a16:colId xmlns:a16="http://schemas.microsoft.com/office/drawing/2014/main" val="3566369720"/>
                    </a:ext>
                  </a:extLst>
                </a:gridCol>
              </a:tblGrid>
              <a:tr h="190500">
                <a:tc gridSpan="2">
                  <a:txBody>
                    <a:bodyPr/>
                    <a:lstStyle/>
                    <a:p>
                      <a:pPr algn="ctr" fontAlgn="b"/>
                      <a:r>
                        <a:rPr lang="en-US" sz="1000" b="1" u="none" strike="noStrike" dirty="0">
                          <a:effectLst/>
                        </a:rPr>
                        <a:t>Debt</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821459179"/>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24433022"/>
                  </a:ext>
                </a:extLst>
              </a:tr>
              <a:tr h="190500">
                <a:tc>
                  <a:txBody>
                    <a:bodyPr/>
                    <a:lstStyle/>
                    <a:p>
                      <a:pPr algn="l" fontAlgn="b"/>
                      <a:r>
                        <a:rPr lang="en-US" sz="900" u="none" strike="noStrike">
                          <a:effectLst/>
                        </a:rPr>
                        <a:t>Mean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4.76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29390514"/>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0.19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870140298"/>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2.75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10829838"/>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1.50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245166132"/>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4.98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89002693"/>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24.78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602146512"/>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2.27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635512994"/>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1.49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52109321"/>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34388303"/>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19690878"/>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35971321"/>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3,283.52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33962715"/>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25915925"/>
                  </a:ext>
                </a:extLst>
              </a:tr>
            </a:tbl>
          </a:graphicData>
        </a:graphic>
      </p:graphicFrame>
      <p:graphicFrame>
        <p:nvGraphicFramePr>
          <p:cNvPr id="13" name="Table 12">
            <a:extLst>
              <a:ext uri="{FF2B5EF4-FFF2-40B4-BE49-F238E27FC236}">
                <a16:creationId xmlns:a16="http://schemas.microsoft.com/office/drawing/2014/main" id="{AD22CB19-13F9-4F73-A27E-BF020628E4DF}"/>
              </a:ext>
            </a:extLst>
          </p:cNvPr>
          <p:cNvGraphicFramePr>
            <a:graphicFrameLocks noGrp="1"/>
          </p:cNvGraphicFramePr>
          <p:nvPr>
            <p:extLst>
              <p:ext uri="{D42A27DB-BD31-4B8C-83A1-F6EECF244321}">
                <p14:modId xmlns:p14="http://schemas.microsoft.com/office/powerpoint/2010/main" val="1672637336"/>
              </p:ext>
            </p:extLst>
          </p:nvPr>
        </p:nvGraphicFramePr>
        <p:xfrm>
          <a:off x="6460571" y="1785844"/>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14440861"/>
                    </a:ext>
                  </a:extLst>
                </a:gridCol>
                <a:gridCol w="798836">
                  <a:extLst>
                    <a:ext uri="{9D8B030D-6E8A-4147-A177-3AD203B41FA5}">
                      <a16:colId xmlns:a16="http://schemas.microsoft.com/office/drawing/2014/main" val="2143563574"/>
                    </a:ext>
                  </a:extLst>
                </a:gridCol>
              </a:tblGrid>
              <a:tr h="190500">
                <a:tc gridSpan="2">
                  <a:txBody>
                    <a:bodyPr/>
                    <a:lstStyle/>
                    <a:p>
                      <a:pPr algn="ctr" fontAlgn="b"/>
                      <a:r>
                        <a:rPr lang="en-US" sz="1000" b="1" u="none" strike="noStrike" dirty="0">
                          <a:effectLst/>
                        </a:rPr>
                        <a:t>CreditScore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62508445"/>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707443261"/>
                  </a:ext>
                </a:extLst>
              </a:tr>
              <a:tr h="190500">
                <a:tc>
                  <a:txBody>
                    <a:bodyPr/>
                    <a:lstStyle/>
                    <a:p>
                      <a:pPr algn="l" fontAlgn="b"/>
                      <a:r>
                        <a:rPr lang="en-US" sz="900" u="none" strike="noStrike">
                          <a:effectLst/>
                        </a:rPr>
                        <a:t>Mean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2.40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540885855"/>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0.19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95989160"/>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12545452"/>
                  </a:ext>
                </a:extLst>
              </a:tr>
              <a:tr h="190500">
                <a:tc>
                  <a:txBody>
                    <a:bodyPr/>
                    <a:lstStyle/>
                    <a:p>
                      <a:pPr algn="l" fontAlgn="b"/>
                      <a:r>
                        <a:rPr lang="en-US" sz="900" u="none" strike="noStrike" dirty="0">
                          <a:effectLst/>
                        </a:rPr>
                        <a:t>Mode</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861376671"/>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4.86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633174570"/>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23.65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71776103"/>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50.83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922546293"/>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5.15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754681045"/>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67.00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901913985"/>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0787409"/>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67.00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4232775588"/>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1,656.00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630332026"/>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427979444"/>
                  </a:ext>
                </a:extLst>
              </a:tr>
            </a:tbl>
          </a:graphicData>
        </a:graphic>
      </p:graphicFrame>
      <p:graphicFrame>
        <p:nvGraphicFramePr>
          <p:cNvPr id="14" name="Table 13">
            <a:extLst>
              <a:ext uri="{FF2B5EF4-FFF2-40B4-BE49-F238E27FC236}">
                <a16:creationId xmlns:a16="http://schemas.microsoft.com/office/drawing/2014/main" id="{D60A1F0C-2DFD-4950-9218-A27D532D46F2}"/>
              </a:ext>
            </a:extLst>
          </p:cNvPr>
          <p:cNvGraphicFramePr>
            <a:graphicFrameLocks noGrp="1"/>
          </p:cNvGraphicFramePr>
          <p:nvPr>
            <p:extLst>
              <p:ext uri="{D42A27DB-BD31-4B8C-83A1-F6EECF244321}">
                <p14:modId xmlns:p14="http://schemas.microsoft.com/office/powerpoint/2010/main" val="1191246155"/>
              </p:ext>
            </p:extLst>
          </p:nvPr>
        </p:nvGraphicFramePr>
        <p:xfrm>
          <a:off x="9138523" y="1785844"/>
          <a:ext cx="2006600" cy="2867025"/>
        </p:xfrm>
        <a:graphic>
          <a:graphicData uri="http://schemas.openxmlformats.org/drawingml/2006/table">
            <a:tbl>
              <a:tblPr>
                <a:tableStyleId>{8EC20E35-A176-4012-BC5E-935CFFF8708E}</a:tableStyleId>
              </a:tblPr>
              <a:tblGrid>
                <a:gridCol w="1207764">
                  <a:extLst>
                    <a:ext uri="{9D8B030D-6E8A-4147-A177-3AD203B41FA5}">
                      <a16:colId xmlns:a16="http://schemas.microsoft.com/office/drawing/2014/main" val="1002315930"/>
                    </a:ext>
                  </a:extLst>
                </a:gridCol>
                <a:gridCol w="798836">
                  <a:extLst>
                    <a:ext uri="{9D8B030D-6E8A-4147-A177-3AD203B41FA5}">
                      <a16:colId xmlns:a16="http://schemas.microsoft.com/office/drawing/2014/main" val="1994701540"/>
                    </a:ext>
                  </a:extLst>
                </a:gridCol>
              </a:tblGrid>
              <a:tr h="190500">
                <a:tc gridSpan="2">
                  <a:txBody>
                    <a:bodyPr/>
                    <a:lstStyle/>
                    <a:p>
                      <a:pPr algn="ctr" fontAlgn="b"/>
                      <a:r>
                        <a:rPr lang="en-US" sz="1000" b="1" u="none" strike="noStrike" dirty="0">
                          <a:effectLst/>
                        </a:rPr>
                        <a:t>Age</a:t>
                      </a:r>
                      <a:endParaRPr lang="en-US" sz="1000" b="1"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328435772"/>
                  </a:ext>
                </a:extLst>
              </a:tr>
              <a:tr h="190500">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448272068"/>
                  </a:ext>
                </a:extLst>
              </a:tr>
              <a:tr h="190500">
                <a:tc>
                  <a:txBody>
                    <a:bodyPr/>
                    <a:lstStyle/>
                    <a:p>
                      <a:pPr algn="l" fontAlgn="b"/>
                      <a:r>
                        <a:rPr lang="en-US" sz="900" u="none" strike="noStrike" dirty="0">
                          <a:effectLst/>
                        </a:rPr>
                        <a:t>Mean</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31.51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030390376"/>
                  </a:ext>
                </a:extLst>
              </a:tr>
              <a:tr h="190500">
                <a:tc>
                  <a:txBody>
                    <a:bodyPr/>
                    <a:lstStyle/>
                    <a:p>
                      <a:pPr algn="l" fontAlgn="b"/>
                      <a:r>
                        <a:rPr lang="en-US" sz="900" u="none" strike="noStrike">
                          <a:effectLst/>
                        </a:rPr>
                        <a:t>Standard Error</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0.45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970067858"/>
                  </a:ext>
                </a:extLst>
              </a:tr>
              <a:tr h="190500">
                <a:tc>
                  <a:txBody>
                    <a:bodyPr/>
                    <a:lstStyle/>
                    <a:p>
                      <a:pPr algn="l" fontAlgn="b"/>
                      <a:r>
                        <a:rPr lang="en-US" sz="900" u="none" strike="noStrike">
                          <a:effectLst/>
                        </a:rPr>
                        <a:t>Median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28.46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353610794"/>
                  </a:ext>
                </a:extLst>
              </a:tr>
              <a:tr h="190500">
                <a:tc>
                  <a:txBody>
                    <a:bodyPr/>
                    <a:lstStyle/>
                    <a:p>
                      <a:pPr algn="l" fontAlgn="b"/>
                      <a:r>
                        <a:rPr lang="en-US" sz="900" u="none" strike="noStrike">
                          <a:effectLst/>
                        </a:rPr>
                        <a:t>Mode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28.46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34583458"/>
                  </a:ext>
                </a:extLst>
              </a:tr>
              <a:tr h="190500">
                <a:tc>
                  <a:txBody>
                    <a:bodyPr/>
                    <a:lstStyle/>
                    <a:p>
                      <a:pPr algn="l" fontAlgn="b"/>
                      <a:r>
                        <a:rPr lang="en-US" sz="900" u="none" strike="noStrike">
                          <a:effectLst/>
                        </a:rPr>
                        <a:t>Standard Deviation</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11.86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020866078"/>
                  </a:ext>
                </a:extLst>
              </a:tr>
              <a:tr h="190500">
                <a:tc>
                  <a:txBody>
                    <a:bodyPr/>
                    <a:lstStyle/>
                    <a:p>
                      <a:pPr algn="l" fontAlgn="b"/>
                      <a:r>
                        <a:rPr lang="en-US" sz="900" u="none" strike="noStrike">
                          <a:effectLst/>
                        </a:rPr>
                        <a:t>Sample Variance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140.67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588190780"/>
                  </a:ext>
                </a:extLst>
              </a:tr>
              <a:tr h="190500">
                <a:tc>
                  <a:txBody>
                    <a:bodyPr/>
                    <a:lstStyle/>
                    <a:p>
                      <a:pPr algn="l" fontAlgn="b"/>
                      <a:r>
                        <a:rPr lang="en-US" sz="900" u="none" strike="noStrike">
                          <a:effectLst/>
                        </a:rPr>
                        <a:t>Kurtosis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1.20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18551176"/>
                  </a:ext>
                </a:extLst>
              </a:tr>
              <a:tr h="190500">
                <a:tc>
                  <a:txBody>
                    <a:bodyPr/>
                    <a:lstStyle/>
                    <a:p>
                      <a:pPr algn="l" fontAlgn="b"/>
                      <a:r>
                        <a:rPr lang="en-US" sz="900" u="none" strike="noStrike">
                          <a:effectLst/>
                        </a:rPr>
                        <a:t>Skewness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1.17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72848286"/>
                  </a:ext>
                </a:extLst>
              </a:tr>
              <a:tr h="190500">
                <a:tc>
                  <a:txBody>
                    <a:bodyPr/>
                    <a:lstStyle/>
                    <a:p>
                      <a:pPr algn="l" fontAlgn="b"/>
                      <a:r>
                        <a:rPr lang="en-US" sz="900" u="none" strike="noStrike">
                          <a:effectLst/>
                        </a:rPr>
                        <a:t>Range</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66.50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34070591"/>
                  </a:ext>
                </a:extLst>
              </a:tr>
              <a:tr h="190500">
                <a:tc>
                  <a:txBody>
                    <a:bodyPr/>
                    <a:lstStyle/>
                    <a:p>
                      <a:pPr algn="l" fontAlgn="b"/>
                      <a:r>
                        <a:rPr lang="en-US" sz="900" u="none" strike="noStrike">
                          <a:effectLst/>
                        </a:rPr>
                        <a:t>Minimum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13.75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3866562344"/>
                  </a:ext>
                </a:extLst>
              </a:tr>
              <a:tr h="190500">
                <a:tc>
                  <a:txBody>
                    <a:bodyPr/>
                    <a:lstStyle/>
                    <a:p>
                      <a:pPr algn="l" fontAlgn="b"/>
                      <a:r>
                        <a:rPr lang="en-US" sz="900" u="none" strike="noStrike">
                          <a:effectLst/>
                        </a:rPr>
                        <a:t>Maximum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80.25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107428577"/>
                  </a:ext>
                </a:extLst>
              </a:tr>
              <a:tr h="190500">
                <a:tc>
                  <a:txBody>
                    <a:bodyPr/>
                    <a:lstStyle/>
                    <a:p>
                      <a:pPr algn="l" fontAlgn="b"/>
                      <a:r>
                        <a:rPr lang="en-US" sz="900" u="none" strike="noStrike">
                          <a:effectLst/>
                        </a:rPr>
                        <a:t>Sum</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a:effectLst/>
                        </a:rPr>
                        <a:t>      21,744.74 </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772749719"/>
                  </a:ext>
                </a:extLst>
              </a:tr>
              <a:tr h="200025">
                <a:tc>
                  <a:txBody>
                    <a:bodyPr/>
                    <a:lstStyle/>
                    <a:p>
                      <a:pPr algn="l" fontAlgn="b"/>
                      <a:r>
                        <a:rPr lang="en-US" sz="900" u="none" strike="noStrike">
                          <a:effectLst/>
                        </a:rPr>
                        <a:t>Count</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tc>
                <a:tc>
                  <a:txBody>
                    <a:bodyPr/>
                    <a:lstStyle/>
                    <a:p>
                      <a:pPr algn="l" fontAlgn="b"/>
                      <a:r>
                        <a:rPr lang="en-US" sz="900" u="none" strike="noStrike" dirty="0">
                          <a:effectLst/>
                        </a:rPr>
                        <a:t>            690.00 </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19518515"/>
                  </a:ext>
                </a:extLst>
              </a:tr>
            </a:tbl>
          </a:graphicData>
        </a:graphic>
      </p:graphicFrame>
      <p:sp>
        <p:nvSpPr>
          <p:cNvPr id="9" name="TextBox 8">
            <a:extLst>
              <a:ext uri="{FF2B5EF4-FFF2-40B4-BE49-F238E27FC236}">
                <a16:creationId xmlns:a16="http://schemas.microsoft.com/office/drawing/2014/main" id="{F5825642-C356-48DE-8020-6C80EF19F43B}"/>
              </a:ext>
            </a:extLst>
          </p:cNvPr>
          <p:cNvSpPr txBox="1"/>
          <p:nvPr/>
        </p:nvSpPr>
        <p:spPr>
          <a:xfrm>
            <a:off x="922177" y="4763349"/>
            <a:ext cx="1837309" cy="307777"/>
          </a:xfrm>
          <a:prstGeom prst="rect">
            <a:avLst/>
          </a:prstGeom>
          <a:noFill/>
        </p:spPr>
        <p:txBody>
          <a:bodyPr wrap="square">
            <a:spAutoFit/>
          </a:bodyPr>
          <a:lstStyle/>
          <a:p>
            <a:pPr algn="l" fontAlgn="b"/>
            <a:r>
              <a:rPr lang="en-US" sz="1400" u="none" strike="noStrike" dirty="0">
                <a:effectLst/>
              </a:rPr>
              <a:t>Statistic Description</a:t>
            </a:r>
            <a:endParaRPr lang="en-US" sz="1400" b="1" i="0" u="none" strike="noStrike" dirty="0">
              <a:solidFill>
                <a:srgbClr val="000000"/>
              </a:solidFill>
              <a:effectLst/>
              <a:latin typeface="Calibri" panose="020F0502020204030204" pitchFamily="34" charset="0"/>
            </a:endParaRPr>
          </a:p>
        </p:txBody>
      </p:sp>
      <p:sp>
        <p:nvSpPr>
          <p:cNvPr id="11" name="Google Shape;143;p5">
            <a:extLst>
              <a:ext uri="{FF2B5EF4-FFF2-40B4-BE49-F238E27FC236}">
                <a16:creationId xmlns:a16="http://schemas.microsoft.com/office/drawing/2014/main" id="{49744E02-86B9-4F3A-9C54-5C5EA167C90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
        <p:nvSpPr>
          <p:cNvPr id="15" name="TextBox 14">
            <a:extLst>
              <a:ext uri="{FF2B5EF4-FFF2-40B4-BE49-F238E27FC236}">
                <a16:creationId xmlns:a16="http://schemas.microsoft.com/office/drawing/2014/main" id="{68DFDA1B-F398-49BE-A345-C76293EA6C42}"/>
              </a:ext>
            </a:extLst>
          </p:cNvPr>
          <p:cNvSpPr txBox="1"/>
          <p:nvPr/>
        </p:nvSpPr>
        <p:spPr>
          <a:xfrm>
            <a:off x="922177" y="4991225"/>
            <a:ext cx="10347646" cy="1545038"/>
          </a:xfrm>
          <a:prstGeom prst="rect">
            <a:avLst/>
          </a:prstGeom>
          <a:noFill/>
        </p:spPr>
        <p:txBody>
          <a:bodyPr wrap="square">
            <a:spAutoFit/>
          </a:bodyPr>
          <a:lstStyle/>
          <a:p>
            <a:pPr algn="thaiDist"/>
            <a:endParaRPr lang="en-US" sz="800" b="1" dirty="0"/>
          </a:p>
          <a:p>
            <a:pPr algn="thaiDist"/>
            <a:r>
              <a:rPr lang="en-US" sz="800" b="1" dirty="0"/>
              <a:t>Income</a:t>
            </a:r>
            <a:r>
              <a:rPr lang="en-US" sz="800" dirty="0"/>
              <a:t> </a:t>
            </a:r>
            <a:r>
              <a:rPr lang="th-TH" sz="800" dirty="0"/>
              <a:t>ชุดข้อมูลประกอบด้วยข้อมูลสังเกตทั้งหมด 690 รายการ ค่ารายได้มีช่วงตั้งแต่ต่ำสุด 0 </a:t>
            </a:r>
            <a:r>
              <a:rPr lang="en-US" sz="800" dirty="0"/>
              <a:t>K </a:t>
            </a:r>
            <a:r>
              <a:rPr lang="th-TH" sz="800" dirty="0"/>
              <a:t>ถึงสูงสุด 100,000 </a:t>
            </a:r>
            <a:r>
              <a:rPr lang="en-US" sz="800" dirty="0"/>
              <a:t>K </a:t>
            </a:r>
            <a:r>
              <a:rPr lang="th-TH" sz="800" dirty="0"/>
              <a:t>โดยมีช่วงทั้งหมด (</a:t>
            </a:r>
            <a:r>
              <a:rPr lang="en-US" sz="800" dirty="0"/>
              <a:t>Range) 100,000 </a:t>
            </a:r>
            <a:r>
              <a:rPr lang="th-TH" sz="800" dirty="0"/>
              <a:t>ผลรวมรายได้ทั้งหมดคือ 701,996 ข้อมูลมีความเบ้สูง รายได้เฉลี่ยอยู่ที่ประมาณ 1,017 </a:t>
            </a:r>
            <a:r>
              <a:rPr lang="en-US" sz="800" dirty="0"/>
              <a:t>K </a:t>
            </a:r>
            <a:r>
              <a:rPr lang="th-TH" sz="800" dirty="0"/>
              <a:t>ขณะที่ค่ามัธยฐาน (</a:t>
            </a:r>
            <a:r>
              <a:rPr lang="en-US" sz="800" dirty="0"/>
              <a:t>Median) </a:t>
            </a:r>
            <a:r>
              <a:rPr lang="th-TH" sz="800" dirty="0"/>
              <a:t>อยู่ที่เพียง 5 และค่าฐานนิยม </a:t>
            </a:r>
            <a:r>
              <a:rPr lang="en-US" sz="800" dirty="0"/>
              <a:t>Mode) </a:t>
            </a:r>
            <a:r>
              <a:rPr lang="th-TH" sz="800" dirty="0"/>
              <a:t>อยู่ที่ 0 ความแตกต่างที่มากระหว่างค่าเฉลี่ย ค่ามัธยฐาน และค่าฐานนิยมนี้บ่งชี้ว่าข้อมูลมีความเบ้ไปทางขวาอย่างมาก ซึ่งหมายความว่าค่ารายได้สูงมากบางค่าดึงค่าเฉลี่ยขึ้นอย่างมีนัยสำคัญ ปัจจัยนี้ยังได้รับการสนับสนุนจากค่าเบ้ (</a:t>
            </a:r>
            <a:r>
              <a:rPr lang="en-US" sz="800" dirty="0"/>
              <a:t>Skewness) </a:t>
            </a:r>
            <a:r>
              <a:rPr lang="th-TH" sz="800" dirty="0"/>
              <a:t>ที่สูงมากที่ 13.14 และค่าความโด่ง (</a:t>
            </a:r>
            <a:r>
              <a:rPr lang="en-US" sz="800" dirty="0"/>
              <a:t>Kurtosis) </a:t>
            </a:r>
            <a:r>
              <a:rPr lang="th-TH" sz="800" dirty="0"/>
              <a:t>ที่สูงที่ 214.67 ซึ่งแสดงถึงค่าผิดปกติจำนวนมากและการกระจายตัวที่จุดสูงสุด ค่าเบี่ยงเบนมาตรฐาน (</a:t>
            </a:r>
            <a:r>
              <a:rPr lang="en-US" sz="800" dirty="0"/>
              <a:t>SD) </a:t>
            </a:r>
            <a:r>
              <a:rPr lang="th-TH" sz="800" dirty="0"/>
              <a:t>ที่ 5,210.10 ค่อนข้างสูง ซึ่งยิ่งยืนยันการกระจายตัวที่กว้างของข้อมูลและการมีอยู่ของค่าผิดปกติที่มีนัยสำคัญ</a:t>
            </a:r>
            <a:endParaRPr lang="en-US" sz="800" dirty="0"/>
          </a:p>
          <a:p>
            <a:pPr algn="thaiDist"/>
            <a:endParaRPr lang="th-TH" sz="800" dirty="0"/>
          </a:p>
          <a:p>
            <a:pPr algn="thaiDist"/>
            <a:r>
              <a:rPr lang="en-US" sz="800" b="1" dirty="0" err="1"/>
              <a:t>CreditScore</a:t>
            </a:r>
            <a:r>
              <a:rPr lang="en-US" sz="800" dirty="0"/>
              <a:t> </a:t>
            </a:r>
            <a:r>
              <a:rPr lang="th-TH" sz="800" dirty="0"/>
              <a:t>ชุดข้อมูลประกอบด้วยข้อมูลการสังเกต 690 รายการ คะแนนเครดิตมีช่วงตั้งแต่ต่ำสุด 0 ถึงสูงสุด 67 โดยมีช่วงคะแนนรวม 67 คะแนน ผลรวมของคะแนนเครดิตทั้งหมดคือ 1,656 ข้อมูลมีความเบ้สูง คะแนนเครดิตเฉลี่ยอยู่ที่ 2.4 ขณะที่ค่ามัธยฐานและค่าฐานนิยมอยู่ที่ 0 ทั้งคู่ ความแตกต่างที่สำคัญนี้ชี้ให้เห็นว่าข้อมูลการสังเกตจำนวนมากอยู่ที่หรือใกล้ศูนย์ และมีค่าสูงบางค่าที่ทำให้ค่าเฉลี่ยสูงขึ้น ค่าความเบ้ที่สูงที่ 5.15 ยืนยันว่ามีการเบ้ไปทางขวาอย่างชัดเจน ค่าบี่ยงเบนมาตรฐานอยู่ที่ 4.86 ซึ่งบ่งชี้ถึงการกระจายตัวของข้อมูลอย่างกว้างขวาง ค่าความโด่งที่สูงมากที่ 50.83 บ่งชี้ถึงการกระจายตัวที่มีจุดสูงสุดและหางที่มาก ซึ่งอาจเป็นผลมาจากค่าจำนวนมาก ณ จุดหนึ่ง (ศูนย์) และค่าผิดปกติที่มีนัยสำคัญบางประการ</a:t>
            </a:r>
          </a:p>
        </p:txBody>
      </p:sp>
    </p:spTree>
    <p:extLst>
      <p:ext uri="{BB962C8B-B14F-4D97-AF65-F5344CB8AC3E}">
        <p14:creationId xmlns:p14="http://schemas.microsoft.com/office/powerpoint/2010/main" val="708150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1" name="Google Shape;143;p5">
            <a:extLst>
              <a:ext uri="{FF2B5EF4-FFF2-40B4-BE49-F238E27FC236}">
                <a16:creationId xmlns:a16="http://schemas.microsoft.com/office/drawing/2014/main" id="{49744E02-86B9-4F3A-9C54-5C5EA167C90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pic>
        <p:nvPicPr>
          <p:cNvPr id="4" name="Picture 3">
            <a:extLst>
              <a:ext uri="{FF2B5EF4-FFF2-40B4-BE49-F238E27FC236}">
                <a16:creationId xmlns:a16="http://schemas.microsoft.com/office/drawing/2014/main" id="{8C828AB1-EA8C-4801-9F8B-B4183058E2F7}"/>
              </a:ext>
            </a:extLst>
          </p:cNvPr>
          <p:cNvPicPr>
            <a:picLocks noChangeAspect="1"/>
          </p:cNvPicPr>
          <p:nvPr/>
        </p:nvPicPr>
        <p:blipFill>
          <a:blip r:embed="rId3"/>
          <a:stretch>
            <a:fillRect/>
          </a:stretch>
        </p:blipFill>
        <p:spPr>
          <a:xfrm>
            <a:off x="6347534" y="1713879"/>
            <a:ext cx="4572000" cy="2405576"/>
          </a:xfrm>
          <a:prstGeom prst="rect">
            <a:avLst/>
          </a:prstGeom>
        </p:spPr>
      </p:pic>
      <p:pic>
        <p:nvPicPr>
          <p:cNvPr id="6" name="Picture 5">
            <a:extLst>
              <a:ext uri="{FF2B5EF4-FFF2-40B4-BE49-F238E27FC236}">
                <a16:creationId xmlns:a16="http://schemas.microsoft.com/office/drawing/2014/main" id="{BD3FCF14-B3E2-4D45-A075-61BA34122D59}"/>
              </a:ext>
            </a:extLst>
          </p:cNvPr>
          <p:cNvPicPr>
            <a:picLocks noChangeAspect="1"/>
          </p:cNvPicPr>
          <p:nvPr/>
        </p:nvPicPr>
        <p:blipFill>
          <a:blip r:embed="rId4"/>
          <a:stretch>
            <a:fillRect/>
          </a:stretch>
        </p:blipFill>
        <p:spPr>
          <a:xfrm>
            <a:off x="1411550" y="1713879"/>
            <a:ext cx="4572000" cy="2405576"/>
          </a:xfrm>
          <a:prstGeom prst="rect">
            <a:avLst/>
          </a:prstGeom>
        </p:spPr>
      </p:pic>
      <p:pic>
        <p:nvPicPr>
          <p:cNvPr id="17" name="Picture 16">
            <a:extLst>
              <a:ext uri="{FF2B5EF4-FFF2-40B4-BE49-F238E27FC236}">
                <a16:creationId xmlns:a16="http://schemas.microsoft.com/office/drawing/2014/main" id="{C50D9E0A-5578-4A23-852E-726BBB4DBB36}"/>
              </a:ext>
            </a:extLst>
          </p:cNvPr>
          <p:cNvPicPr>
            <a:picLocks noChangeAspect="1"/>
          </p:cNvPicPr>
          <p:nvPr/>
        </p:nvPicPr>
        <p:blipFill>
          <a:blip r:embed="rId5"/>
          <a:stretch>
            <a:fillRect/>
          </a:stretch>
        </p:blipFill>
        <p:spPr>
          <a:xfrm>
            <a:off x="1411550" y="4225396"/>
            <a:ext cx="4572000" cy="2402618"/>
          </a:xfrm>
          <a:prstGeom prst="rect">
            <a:avLst/>
          </a:prstGeom>
        </p:spPr>
      </p:pic>
      <p:pic>
        <p:nvPicPr>
          <p:cNvPr id="19" name="Picture 18">
            <a:extLst>
              <a:ext uri="{FF2B5EF4-FFF2-40B4-BE49-F238E27FC236}">
                <a16:creationId xmlns:a16="http://schemas.microsoft.com/office/drawing/2014/main" id="{55DB03AB-245C-4DEF-96F1-63CB07CE07A2}"/>
              </a:ext>
            </a:extLst>
          </p:cNvPr>
          <p:cNvPicPr>
            <a:picLocks noChangeAspect="1"/>
          </p:cNvPicPr>
          <p:nvPr/>
        </p:nvPicPr>
        <p:blipFill>
          <a:blip r:embed="rId6"/>
          <a:stretch>
            <a:fillRect/>
          </a:stretch>
        </p:blipFill>
        <p:spPr>
          <a:xfrm>
            <a:off x="6347534" y="4222438"/>
            <a:ext cx="4572000" cy="2405576"/>
          </a:xfrm>
          <a:prstGeom prst="rect">
            <a:avLst/>
          </a:prstGeom>
        </p:spPr>
      </p:pic>
      <p:sp>
        <p:nvSpPr>
          <p:cNvPr id="20" name="TextBox 19">
            <a:extLst>
              <a:ext uri="{FF2B5EF4-FFF2-40B4-BE49-F238E27FC236}">
                <a16:creationId xmlns:a16="http://schemas.microsoft.com/office/drawing/2014/main" id="{4B779485-29A5-47B5-96FE-686FFF788E9B}"/>
              </a:ext>
            </a:extLst>
          </p:cNvPr>
          <p:cNvSpPr txBox="1"/>
          <p:nvPr/>
        </p:nvSpPr>
        <p:spPr>
          <a:xfrm>
            <a:off x="678863" y="1276445"/>
            <a:ext cx="3920846" cy="338554"/>
          </a:xfrm>
          <a:prstGeom prst="rect">
            <a:avLst/>
          </a:prstGeom>
          <a:noFill/>
        </p:spPr>
        <p:txBody>
          <a:bodyPr wrap="square">
            <a:spAutoFit/>
          </a:bodyPr>
          <a:lstStyle/>
          <a:p>
            <a:r>
              <a:rPr lang="en-US" sz="1600" b="0" dirty="0">
                <a:solidFill>
                  <a:schemeClr val="tx1"/>
                </a:solidFill>
                <a:effectLst/>
                <a:latin typeface="Calibri" panose="020F0502020204030204" pitchFamily="34" charset="0"/>
                <a:cs typeface="Calibri" panose="020F0502020204030204" pitchFamily="34" charset="0"/>
              </a:rPr>
              <a:t>Graph – Visualization – Pivot Table </a:t>
            </a:r>
          </a:p>
        </p:txBody>
      </p:sp>
      <p:sp>
        <p:nvSpPr>
          <p:cNvPr id="22" name="TextBox 21">
            <a:extLst>
              <a:ext uri="{FF2B5EF4-FFF2-40B4-BE49-F238E27FC236}">
                <a16:creationId xmlns:a16="http://schemas.microsoft.com/office/drawing/2014/main" id="{935E588C-B5E4-4DE1-AE59-A38A4D9A28FB}"/>
              </a:ext>
            </a:extLst>
          </p:cNvPr>
          <p:cNvSpPr txBox="1"/>
          <p:nvPr/>
        </p:nvSpPr>
        <p:spPr>
          <a:xfrm>
            <a:off x="8078678" y="5271337"/>
            <a:ext cx="1364941" cy="307777"/>
          </a:xfrm>
          <a:prstGeom prst="rect">
            <a:avLst/>
          </a:prstGeom>
          <a:noFill/>
        </p:spPr>
        <p:txBody>
          <a:bodyPr wrap="square">
            <a:spAutoFit/>
          </a:bodyPr>
          <a:lstStyle/>
          <a:p>
            <a:pPr algn="ctr" fontAlgn="b"/>
            <a:r>
              <a:rPr lang="en-US" sz="1400" b="1" u="none" strike="noStrike" dirty="0">
                <a:effectLst/>
              </a:rPr>
              <a:t>Income</a:t>
            </a:r>
            <a:endParaRPr lang="en-US" sz="1400" b="1" i="1" u="none" strike="noStrike" dirty="0">
              <a:solidFill>
                <a:srgbClr val="000000"/>
              </a:solidFill>
              <a:effectLs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418D7FC-FD98-4A61-82F8-09BDDC078643}"/>
              </a:ext>
            </a:extLst>
          </p:cNvPr>
          <p:cNvSpPr txBox="1"/>
          <p:nvPr/>
        </p:nvSpPr>
        <p:spPr>
          <a:xfrm>
            <a:off x="3108295" y="5271336"/>
            <a:ext cx="1302798" cy="307777"/>
          </a:xfrm>
          <a:prstGeom prst="rect">
            <a:avLst/>
          </a:prstGeom>
          <a:noFill/>
        </p:spPr>
        <p:txBody>
          <a:bodyPr wrap="square">
            <a:spAutoFit/>
          </a:bodyPr>
          <a:lstStyle/>
          <a:p>
            <a:pPr algn="ctr" fontAlgn="b"/>
            <a:r>
              <a:rPr lang="en-US" sz="1400" b="1" u="none" strike="noStrike" dirty="0">
                <a:effectLst/>
              </a:rPr>
              <a:t>CreditScore</a:t>
            </a:r>
            <a:endParaRPr lang="en-US" sz="1400" b="1" i="1" u="none" strike="noStrike" dirty="0">
              <a:solidFill>
                <a:srgbClr val="000000"/>
              </a:solidFill>
              <a:effectLst/>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AED9ED72-C03B-4C43-A3BF-B170697D5A23}"/>
              </a:ext>
            </a:extLst>
          </p:cNvPr>
          <p:cNvSpPr txBox="1"/>
          <p:nvPr/>
        </p:nvSpPr>
        <p:spPr>
          <a:xfrm>
            <a:off x="3050590" y="2660939"/>
            <a:ext cx="1418207" cy="307777"/>
          </a:xfrm>
          <a:prstGeom prst="rect">
            <a:avLst/>
          </a:prstGeom>
          <a:noFill/>
        </p:spPr>
        <p:txBody>
          <a:bodyPr wrap="square">
            <a:spAutoFit/>
          </a:bodyPr>
          <a:lstStyle/>
          <a:p>
            <a:pPr algn="ctr" fontAlgn="b"/>
            <a:r>
              <a:rPr lang="en-US" sz="1400" b="1" u="none" strike="noStrike" dirty="0">
                <a:effectLst/>
              </a:rPr>
              <a:t>Debt</a:t>
            </a:r>
            <a:endParaRPr lang="en-US" sz="1400" b="1" i="1" u="none" strike="noStrike" dirty="0">
              <a:solidFill>
                <a:srgbClr val="000000"/>
              </a:solidFill>
              <a:effectLst/>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ECF6114A-88AE-412E-A0F8-91D2A394E992}"/>
              </a:ext>
            </a:extLst>
          </p:cNvPr>
          <p:cNvSpPr txBox="1"/>
          <p:nvPr/>
        </p:nvSpPr>
        <p:spPr>
          <a:xfrm>
            <a:off x="8291742" y="2660939"/>
            <a:ext cx="1063102" cy="307777"/>
          </a:xfrm>
          <a:prstGeom prst="rect">
            <a:avLst/>
          </a:prstGeom>
          <a:noFill/>
        </p:spPr>
        <p:txBody>
          <a:bodyPr wrap="square">
            <a:spAutoFit/>
          </a:bodyPr>
          <a:lstStyle/>
          <a:p>
            <a:pPr algn="ctr" fontAlgn="b"/>
            <a:r>
              <a:rPr lang="en-US" sz="1400" b="1" u="none" strike="noStrike" dirty="0">
                <a:effectLst/>
              </a:rPr>
              <a:t>Age</a:t>
            </a:r>
            <a:endParaRPr lang="en-US" sz="1400" b="1" i="1" u="none" strike="noStrike"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9729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extBox 2">
            <a:extLst>
              <a:ext uri="{FF2B5EF4-FFF2-40B4-BE49-F238E27FC236}">
                <a16:creationId xmlns:a16="http://schemas.microsoft.com/office/drawing/2014/main" id="{89C0B197-E0AA-4AF7-9819-0A5B9668E6B6}"/>
              </a:ext>
            </a:extLst>
          </p:cNvPr>
          <p:cNvSpPr txBox="1"/>
          <p:nvPr/>
        </p:nvSpPr>
        <p:spPr>
          <a:xfrm>
            <a:off x="678863" y="1276445"/>
            <a:ext cx="3920846" cy="338554"/>
          </a:xfrm>
          <a:prstGeom prst="rect">
            <a:avLst/>
          </a:prstGeom>
          <a:noFill/>
        </p:spPr>
        <p:txBody>
          <a:bodyPr wrap="square">
            <a:spAutoFit/>
          </a:bodyPr>
          <a:lstStyle/>
          <a:p>
            <a:r>
              <a:rPr lang="en-US" sz="1600" b="0" dirty="0">
                <a:solidFill>
                  <a:schemeClr val="tx1"/>
                </a:solidFill>
                <a:effectLst/>
                <a:latin typeface="Calibri" panose="020F0502020204030204" pitchFamily="34" charset="0"/>
                <a:cs typeface="Calibri" panose="020F0502020204030204" pitchFamily="34" charset="0"/>
              </a:rPr>
              <a:t>Graph – Visualization – Pivot Table </a:t>
            </a:r>
          </a:p>
        </p:txBody>
      </p:sp>
      <p:graphicFrame>
        <p:nvGraphicFramePr>
          <p:cNvPr id="2" name="Table 1">
            <a:extLst>
              <a:ext uri="{FF2B5EF4-FFF2-40B4-BE49-F238E27FC236}">
                <a16:creationId xmlns:a16="http://schemas.microsoft.com/office/drawing/2014/main" id="{EE3D0C0A-EBEA-41A2-85FF-061A9921C519}"/>
              </a:ext>
            </a:extLst>
          </p:cNvPr>
          <p:cNvGraphicFramePr>
            <a:graphicFrameLocks noGrp="1"/>
          </p:cNvGraphicFramePr>
          <p:nvPr>
            <p:extLst>
              <p:ext uri="{D42A27DB-BD31-4B8C-83A1-F6EECF244321}">
                <p14:modId xmlns:p14="http://schemas.microsoft.com/office/powerpoint/2010/main" val="2121533995"/>
              </p:ext>
            </p:extLst>
          </p:nvPr>
        </p:nvGraphicFramePr>
        <p:xfrm>
          <a:off x="1967345" y="2028794"/>
          <a:ext cx="3003164" cy="3048000"/>
        </p:xfrm>
        <a:graphic>
          <a:graphicData uri="http://schemas.openxmlformats.org/drawingml/2006/table">
            <a:tbl>
              <a:tblPr>
                <a:tableStyleId>{5C22544A-7EE6-4342-B048-85BDC9FD1C3A}</a:tableStyleId>
              </a:tblPr>
              <a:tblGrid>
                <a:gridCol w="1671151">
                  <a:extLst>
                    <a:ext uri="{9D8B030D-6E8A-4147-A177-3AD203B41FA5}">
                      <a16:colId xmlns:a16="http://schemas.microsoft.com/office/drawing/2014/main" val="1451536622"/>
                    </a:ext>
                  </a:extLst>
                </a:gridCol>
                <a:gridCol w="1332013">
                  <a:extLst>
                    <a:ext uri="{9D8B030D-6E8A-4147-A177-3AD203B41FA5}">
                      <a16:colId xmlns:a16="http://schemas.microsoft.com/office/drawing/2014/main" val="86847086"/>
                    </a:ext>
                  </a:extLst>
                </a:gridCol>
              </a:tblGrid>
              <a:tr h="190500">
                <a:tc>
                  <a:txBody>
                    <a:bodyPr/>
                    <a:lstStyle/>
                    <a:p>
                      <a:pPr algn="l" fontAlgn="b"/>
                      <a:r>
                        <a:rPr lang="en-US" sz="1100" u="none" strike="noStrike">
                          <a:effectLst/>
                        </a:rPr>
                        <a:t>Industry Name</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100" u="none" strike="noStrike" dirty="0">
                          <a:effectLst/>
                        </a:rPr>
                        <a:t>Number of Approved</a:t>
                      </a:r>
                      <a:endParaRPr lang="en-US" sz="1100" b="1"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3973180701"/>
                  </a:ext>
                </a:extLst>
              </a:tr>
              <a:tr h="190500">
                <a:tc>
                  <a:txBody>
                    <a:bodyPr/>
                    <a:lstStyle/>
                    <a:p>
                      <a:pPr algn="l" fontAlgn="b"/>
                      <a:r>
                        <a:rPr lang="en-US" sz="1100" u="none" strike="noStrike" dirty="0" err="1">
                          <a:effectLst/>
                        </a:rPr>
                        <a:t>CommunicationServices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4610493"/>
                  </a:ext>
                </a:extLst>
              </a:tr>
              <a:tr h="190500">
                <a:tc>
                  <a:txBody>
                    <a:bodyPr/>
                    <a:lstStyle/>
                    <a:p>
                      <a:pPr algn="l" fontAlgn="b"/>
                      <a:r>
                        <a:rPr lang="en-US" sz="1100" u="none" strike="noStrike">
                          <a:effectLst/>
                        </a:rPr>
                        <a:t>ConsumerDiscretionary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4085068"/>
                  </a:ext>
                </a:extLst>
              </a:tr>
              <a:tr h="190500">
                <a:tc>
                  <a:txBody>
                    <a:bodyPr/>
                    <a:lstStyle/>
                    <a:p>
                      <a:pPr algn="l" fontAlgn="b"/>
                      <a:r>
                        <a:rPr lang="en-US" sz="1100" u="none" strike="noStrike" dirty="0" err="1">
                          <a:effectLst/>
                        </a:rPr>
                        <a:t>ConsumerStaples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4999956"/>
                  </a:ext>
                </a:extLst>
              </a:tr>
              <a:tr h="190500">
                <a:tc>
                  <a:txBody>
                    <a:bodyPr/>
                    <a:lstStyle/>
                    <a:p>
                      <a:pPr algn="l" fontAlgn="b"/>
                      <a:r>
                        <a:rPr lang="en-US" sz="1100" u="none" strike="noStrike">
                          <a:effectLst/>
                        </a:rPr>
                        <a:t>Education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494400"/>
                  </a:ext>
                </a:extLst>
              </a:tr>
              <a:tr h="190500">
                <a:tc>
                  <a:txBody>
                    <a:bodyPr/>
                    <a:lstStyle/>
                    <a:p>
                      <a:pPr algn="l" fontAlgn="b"/>
                      <a:r>
                        <a:rPr lang="en-US" sz="1100" u="none" strike="noStrike">
                          <a:effectLst/>
                        </a:rPr>
                        <a:t>Energy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66</a:t>
                      </a:r>
                      <a:endParaRPr lang="en-US" sz="1100" b="0" i="0" u="none" strike="noStrike">
                        <a:solidFill>
                          <a:srgbClr val="0061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804191"/>
                  </a:ext>
                </a:extLst>
              </a:tr>
              <a:tr h="190500">
                <a:tc>
                  <a:txBody>
                    <a:bodyPr/>
                    <a:lstStyle/>
                    <a:p>
                      <a:pPr algn="l" fontAlgn="b"/>
                      <a:r>
                        <a:rPr lang="en-US" sz="1100" u="none" strike="noStrike">
                          <a:effectLst/>
                        </a:rPr>
                        <a:t>Financials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1680270"/>
                  </a:ext>
                </a:extLst>
              </a:tr>
              <a:tr h="190500">
                <a:tc>
                  <a:txBody>
                    <a:bodyPr/>
                    <a:lstStyle/>
                    <a:p>
                      <a:pPr algn="l" fontAlgn="b"/>
                      <a:r>
                        <a:rPr lang="en-US" sz="1100" u="none" strike="noStrike">
                          <a:effectLst/>
                        </a:rPr>
                        <a:t>Healthcare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6805505"/>
                  </a:ext>
                </a:extLst>
              </a:tr>
              <a:tr h="190500">
                <a:tc>
                  <a:txBody>
                    <a:bodyPr/>
                    <a:lstStyle/>
                    <a:p>
                      <a:pPr algn="l" fontAlgn="b"/>
                      <a:r>
                        <a:rPr lang="en-US" sz="1100" u="none" strike="noStrike">
                          <a:effectLst/>
                        </a:rPr>
                        <a:t>Industrials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016026"/>
                  </a:ext>
                </a:extLst>
              </a:tr>
              <a:tr h="190500">
                <a:tc>
                  <a:txBody>
                    <a:bodyPr/>
                    <a:lstStyle/>
                    <a:p>
                      <a:pPr algn="l" fontAlgn="b"/>
                      <a:r>
                        <a:rPr lang="en-US" sz="1100" u="none" strike="noStrike" dirty="0">
                          <a:effectLst/>
                        </a:rPr>
                        <a:t>InformationTechnology</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1733913"/>
                  </a:ext>
                </a:extLst>
              </a:tr>
              <a:tr h="190500">
                <a:tc>
                  <a:txBody>
                    <a:bodyPr/>
                    <a:lstStyle/>
                    <a:p>
                      <a:pPr algn="l" fontAlgn="b"/>
                      <a:r>
                        <a:rPr lang="en-US" sz="1100" u="none" strike="noStrike">
                          <a:effectLst/>
                        </a:rPr>
                        <a:t>Materials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4756573"/>
                  </a:ext>
                </a:extLst>
              </a:tr>
              <a:tr h="190500">
                <a:tc>
                  <a:txBody>
                    <a:bodyPr/>
                    <a:lstStyle/>
                    <a:p>
                      <a:pPr algn="l" fontAlgn="b"/>
                      <a:r>
                        <a:rPr lang="en-US" sz="1100" u="none" strike="noStrike">
                          <a:effectLst/>
                        </a:rPr>
                        <a:t>Real Estate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9703776"/>
                  </a:ext>
                </a:extLst>
              </a:tr>
              <a:tr h="190500">
                <a:tc>
                  <a:txBody>
                    <a:bodyPr/>
                    <a:lstStyle/>
                    <a:p>
                      <a:pPr algn="l" fontAlgn="b"/>
                      <a:r>
                        <a:rPr lang="en-US" sz="1100" u="none" strike="noStrike">
                          <a:effectLst/>
                        </a:rPr>
                        <a:t>Research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87766460"/>
                  </a:ext>
                </a:extLst>
              </a:tr>
              <a:tr h="190500">
                <a:tc>
                  <a:txBody>
                    <a:bodyPr/>
                    <a:lstStyle/>
                    <a:p>
                      <a:pPr algn="l" fontAlgn="b"/>
                      <a:r>
                        <a:rPr lang="en-US" sz="1100" u="none" strike="noStrike">
                          <a:effectLst/>
                        </a:rPr>
                        <a:t>Transport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15200657"/>
                  </a:ext>
                </a:extLst>
              </a:tr>
              <a:tr h="190500">
                <a:tc>
                  <a:txBody>
                    <a:bodyPr/>
                    <a:lstStyle/>
                    <a:p>
                      <a:pPr algn="l" fontAlgn="b"/>
                      <a:r>
                        <a:rPr lang="en-US" sz="1100" u="none" strike="noStrike">
                          <a:effectLst/>
                        </a:rPr>
                        <a:t>Utilities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674740"/>
                  </a:ext>
                </a:extLst>
              </a:tr>
              <a:tr h="190500">
                <a:tc>
                  <a:txBody>
                    <a:bodyPr/>
                    <a:lstStyle/>
                    <a:p>
                      <a:pPr algn="l" fontAlgn="b"/>
                      <a:r>
                        <a:rPr lang="en-US" sz="1100" u="none" strike="noStrike">
                          <a:effectLst/>
                        </a:rPr>
                        <a:t>Grand Total</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307</a:t>
                      </a:r>
                      <a:endParaRPr lang="en-US" sz="11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3534145"/>
                  </a:ext>
                </a:extLst>
              </a:tr>
            </a:tbl>
          </a:graphicData>
        </a:graphic>
      </p:graphicFrame>
      <p:graphicFrame>
        <p:nvGraphicFramePr>
          <p:cNvPr id="5" name="Chart 4">
            <a:extLst>
              <a:ext uri="{FF2B5EF4-FFF2-40B4-BE49-F238E27FC236}">
                <a16:creationId xmlns:a16="http://schemas.microsoft.com/office/drawing/2014/main" id="{CF9A70E6-256D-430E-B966-E3E7FFEEA165}"/>
              </a:ext>
            </a:extLst>
          </p:cNvPr>
          <p:cNvGraphicFramePr>
            <a:graphicFrameLocks/>
          </p:cNvGraphicFramePr>
          <p:nvPr>
            <p:extLst>
              <p:ext uri="{D42A27DB-BD31-4B8C-83A1-F6EECF244321}">
                <p14:modId xmlns:p14="http://schemas.microsoft.com/office/powerpoint/2010/main" val="3534647193"/>
              </p:ext>
            </p:extLst>
          </p:nvPr>
        </p:nvGraphicFramePr>
        <p:xfrm>
          <a:off x="5257060" y="2028794"/>
          <a:ext cx="5049915" cy="3118282"/>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143;p5">
            <a:extLst>
              <a:ext uri="{FF2B5EF4-FFF2-40B4-BE49-F238E27FC236}">
                <a16:creationId xmlns:a16="http://schemas.microsoft.com/office/drawing/2014/main" id="{BBB36643-62A0-4E65-BEF2-3FFC10A34E3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140638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52572D8-7035-4543-942C-05AEA5355BDA}"/>
              </a:ext>
            </a:extLst>
          </p:cNvPr>
          <p:cNvGraphicFramePr>
            <a:graphicFrameLocks/>
          </p:cNvGraphicFramePr>
          <p:nvPr>
            <p:extLst>
              <p:ext uri="{D42A27DB-BD31-4B8C-83A1-F6EECF244321}">
                <p14:modId xmlns:p14="http://schemas.microsoft.com/office/powerpoint/2010/main" val="2477536075"/>
              </p:ext>
            </p:extLst>
          </p:nvPr>
        </p:nvGraphicFramePr>
        <p:xfrm>
          <a:off x="907578" y="2091660"/>
          <a:ext cx="5057776" cy="30432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B9063F5D-BC41-4374-9F11-42D13CCDCDF5}"/>
              </a:ext>
            </a:extLst>
          </p:cNvPr>
          <p:cNvGraphicFramePr>
            <a:graphicFrameLocks/>
          </p:cNvGraphicFramePr>
          <p:nvPr>
            <p:extLst>
              <p:ext uri="{D42A27DB-BD31-4B8C-83A1-F6EECF244321}">
                <p14:modId xmlns:p14="http://schemas.microsoft.com/office/powerpoint/2010/main" val="2124270378"/>
              </p:ext>
            </p:extLst>
          </p:nvPr>
        </p:nvGraphicFramePr>
        <p:xfrm>
          <a:off x="6221963" y="2172258"/>
          <a:ext cx="5438775" cy="306228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4AAE0925-2683-4551-9D57-EBBEFCCFBD5B}"/>
              </a:ext>
            </a:extLst>
          </p:cNvPr>
          <p:cNvSpPr txBox="1"/>
          <p:nvPr/>
        </p:nvSpPr>
        <p:spPr>
          <a:xfrm>
            <a:off x="678863" y="1276445"/>
            <a:ext cx="3920846" cy="338554"/>
          </a:xfrm>
          <a:prstGeom prst="rect">
            <a:avLst/>
          </a:prstGeom>
          <a:noFill/>
        </p:spPr>
        <p:txBody>
          <a:bodyPr wrap="square">
            <a:spAutoFit/>
          </a:bodyPr>
          <a:lstStyle/>
          <a:p>
            <a:r>
              <a:rPr lang="en-US" sz="1600" b="0" dirty="0">
                <a:solidFill>
                  <a:schemeClr val="tx1"/>
                </a:solidFill>
                <a:effectLst/>
                <a:latin typeface="Calibri" panose="020F0502020204030204" pitchFamily="34" charset="0"/>
                <a:cs typeface="Calibri" panose="020F0502020204030204" pitchFamily="34" charset="0"/>
              </a:rPr>
              <a:t>Graph – Visualization – Pivot Table </a:t>
            </a:r>
          </a:p>
        </p:txBody>
      </p:sp>
      <p:sp>
        <p:nvSpPr>
          <p:cNvPr id="8" name="Google Shape;143;p5">
            <a:extLst>
              <a:ext uri="{FF2B5EF4-FFF2-40B4-BE49-F238E27FC236}">
                <a16:creationId xmlns:a16="http://schemas.microsoft.com/office/drawing/2014/main" id="{117AC703-10F3-4727-8E52-899250079BC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352089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5" name="Picture 4">
            <a:extLst>
              <a:ext uri="{FF2B5EF4-FFF2-40B4-BE49-F238E27FC236}">
                <a16:creationId xmlns:a16="http://schemas.microsoft.com/office/drawing/2014/main" id="{03A385F4-682E-42DD-956C-121D711B8B70}"/>
              </a:ext>
            </a:extLst>
          </p:cNvPr>
          <p:cNvPicPr>
            <a:picLocks noChangeAspect="1"/>
          </p:cNvPicPr>
          <p:nvPr/>
        </p:nvPicPr>
        <p:blipFill>
          <a:blip r:embed="rId3"/>
          <a:stretch>
            <a:fillRect/>
          </a:stretch>
        </p:blipFill>
        <p:spPr>
          <a:xfrm>
            <a:off x="609600" y="2199202"/>
            <a:ext cx="10972800" cy="3891516"/>
          </a:xfrm>
          <a:prstGeom prst="rect">
            <a:avLst/>
          </a:prstGeom>
        </p:spPr>
      </p:pic>
      <p:sp>
        <p:nvSpPr>
          <p:cNvPr id="9" name="TextBox 8">
            <a:extLst>
              <a:ext uri="{FF2B5EF4-FFF2-40B4-BE49-F238E27FC236}">
                <a16:creationId xmlns:a16="http://schemas.microsoft.com/office/drawing/2014/main" id="{662B42F6-2B5E-4E94-827D-850726A565D4}"/>
              </a:ext>
            </a:extLst>
          </p:cNvPr>
          <p:cNvSpPr txBox="1"/>
          <p:nvPr/>
        </p:nvSpPr>
        <p:spPr>
          <a:xfrm>
            <a:off x="312937" y="1220677"/>
            <a:ext cx="5058053"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Pearson Correlation</a:t>
            </a:r>
            <a:r>
              <a:rPr lang="th-TH" sz="1400" b="1" i="0" u="none" strike="noStrike" dirty="0">
                <a:solidFill>
                  <a:schemeClr val="tx1"/>
                </a:solidFill>
                <a:effectLst/>
                <a:latin typeface="Arial" panose="020B0604020202020204" pitchFamily="34" charset="0"/>
              </a:rPr>
              <a:t> (สัมประสิทธิ์สหสัมพันธ์แบบเพียร์สัน) </a:t>
            </a:r>
            <a:endParaRPr lang="en-US" dirty="0">
              <a:solidFill>
                <a:schemeClr val="tx1"/>
              </a:solidFill>
              <a:latin typeface="Arial" panose="020B0604020202020204" pitchFamily="34" charset="0"/>
              <a:cs typeface="Arial" panose="020B0604020202020204" pitchFamily="34" charset="0"/>
            </a:endParaRPr>
          </a:p>
        </p:txBody>
      </p:sp>
      <p:sp>
        <p:nvSpPr>
          <p:cNvPr id="6" name="Google Shape;144;p5">
            <a:extLst>
              <a:ext uri="{FF2B5EF4-FFF2-40B4-BE49-F238E27FC236}">
                <a16:creationId xmlns:a16="http://schemas.microsoft.com/office/drawing/2014/main" id="{6827097F-3A3B-4BC2-99CA-ACD5D1DA34A5}"/>
              </a:ext>
            </a:extLst>
          </p:cNvPr>
          <p:cNvSpPr txBox="1"/>
          <p:nvPr/>
        </p:nvSpPr>
        <p:spPr>
          <a:xfrm>
            <a:off x="617484" y="1704660"/>
            <a:ext cx="11163184" cy="27695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 Pearson correlation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สัมประสิทธิ์สหสัมพันธ์แบบเพียร์สัน) คือ ค่าที่ใช้วัดความสัมพันธ์เชิงเส้น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Linear Relationship)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ระหว่างตัวแปรเชิงปริมาณ (</a:t>
            </a:r>
            <a:r>
              <a:rPr lang="en-US" sz="1200" i="0" u="none" strike="noStrike" cap="none" dirty="0">
                <a:solidFill>
                  <a:schemeClr val="tx1"/>
                </a:solidFill>
                <a:latin typeface="Calibri" panose="020F0502020204030204" pitchFamily="34" charset="0"/>
                <a:ea typeface="Calibri"/>
                <a:cs typeface="Calibri" panose="020F0502020204030204" pitchFamily="34" charset="0"/>
                <a:sym typeface="Calibri"/>
              </a:rPr>
              <a:t>Quantitative Variables) </a:t>
            </a:r>
            <a:r>
              <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rPr>
              <a:t>สองตัว มีค่าดังตาราง</a:t>
            </a:r>
          </a:p>
        </p:txBody>
      </p:sp>
      <p:sp>
        <p:nvSpPr>
          <p:cNvPr id="7" name="Google Shape;143;p5">
            <a:extLst>
              <a:ext uri="{FF2B5EF4-FFF2-40B4-BE49-F238E27FC236}">
                <a16:creationId xmlns:a16="http://schemas.microsoft.com/office/drawing/2014/main" id="{D335B8C5-C601-4908-B54F-CE7EC985CE69}"/>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5577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Index of Contents</a:t>
            </a:r>
            <a:endParaRPr sz="1400" b="0" i="0" u="none" strike="noStrike" cap="none" dirty="0">
              <a:solidFill>
                <a:schemeClr val="bg1"/>
              </a:solidFill>
              <a:latin typeface="+mn-lt"/>
              <a:cs typeface="Calibri" panose="020F0502020204030204" pitchFamily="34" charset="0"/>
              <a:sym typeface="Arial"/>
            </a:endParaRPr>
          </a:p>
        </p:txBody>
      </p:sp>
      <p:sp>
        <p:nvSpPr>
          <p:cNvPr id="4" name="Google Shape;144;p5">
            <a:extLst>
              <a:ext uri="{FF2B5EF4-FFF2-40B4-BE49-F238E27FC236}">
                <a16:creationId xmlns:a16="http://schemas.microsoft.com/office/drawing/2014/main" id="{F242BC34-E4BA-40EE-AD29-068C5C9753E1}"/>
              </a:ext>
            </a:extLst>
          </p:cNvPr>
          <p:cNvSpPr txBox="1"/>
          <p:nvPr/>
        </p:nvSpPr>
        <p:spPr>
          <a:xfrm>
            <a:off x="1866030" y="1686614"/>
            <a:ext cx="3999151" cy="42657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mn-lt"/>
                <a:ea typeface="Calibri"/>
                <a:cs typeface="Calibri" panose="020F0502020204030204" pitchFamily="34" charset="0"/>
                <a:sym typeface="Calibri"/>
              </a:rPr>
              <a:t>1. Introduction</a:t>
            </a:r>
          </a:p>
          <a:p>
            <a:pPr marL="0" marR="0" lvl="0" indent="0" algn="l" rtl="0">
              <a:lnSpc>
                <a:spcPct val="100000"/>
              </a:lnSpc>
              <a:spcBef>
                <a:spcPts val="0"/>
              </a:spcBef>
              <a:spcAft>
                <a:spcPts val="0"/>
              </a:spcAft>
              <a:buClr>
                <a:srgbClr val="000000"/>
              </a:buClr>
              <a:buSzPts val="1600"/>
              <a:buFont typeface="Arial"/>
              <a:buNone/>
            </a:pPr>
            <a:r>
              <a:rPr lang="en-US" dirty="0">
                <a:solidFill>
                  <a:schemeClr val="tx1"/>
                </a:solidFill>
                <a:highlight>
                  <a:schemeClr val="lt1"/>
                </a:highlight>
                <a:latin typeface="+mn-lt"/>
                <a:ea typeface="Tahoma"/>
                <a:cs typeface="Calibri" panose="020F0502020204030204" pitchFamily="34" charset="0"/>
                <a:sym typeface="Tahoma"/>
              </a:rPr>
              <a:t>• Data Analytics Framework</a:t>
            </a:r>
          </a:p>
          <a:p>
            <a:pPr marL="0" marR="0" lvl="0" indent="0" algn="l" rtl="0">
              <a:lnSpc>
                <a:spcPct val="100000"/>
              </a:lnSpc>
              <a:spcBef>
                <a:spcPts val="0"/>
              </a:spcBef>
              <a:spcAft>
                <a:spcPts val="0"/>
              </a:spcAft>
              <a:buClr>
                <a:srgbClr val="000000"/>
              </a:buClr>
              <a:buSzPts val="1600"/>
              <a:buFont typeface="Arial"/>
              <a:buNone/>
            </a:pPr>
            <a:r>
              <a:rPr lang="en-US" dirty="0">
                <a:solidFill>
                  <a:schemeClr val="tx1"/>
                </a:solidFill>
                <a:highlight>
                  <a:schemeClr val="lt1"/>
                </a:highlight>
                <a:latin typeface="+mn-lt"/>
                <a:ea typeface="Tahoma"/>
                <a:cs typeface="Calibri" panose="020F0502020204030204" pitchFamily="34" charset="0"/>
                <a:sym typeface="Tahoma"/>
              </a:rPr>
              <a:t>• Data Science Framework</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mn-lt"/>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1600"/>
              <a:buFont typeface="Arial"/>
              <a:buNone/>
            </a:pPr>
            <a:r>
              <a:rPr lang="en-US" sz="1600" b="1" dirty="0">
                <a:solidFill>
                  <a:schemeClr val="tx1"/>
                </a:solidFill>
                <a:latin typeface="+mn-lt"/>
                <a:ea typeface="Calibri"/>
                <a:cs typeface="Calibri" panose="020F0502020204030204" pitchFamily="34" charset="0"/>
                <a:sym typeface="Calibri"/>
              </a:rPr>
              <a:t>2</a:t>
            </a:r>
            <a:r>
              <a:rPr lang="en-US" sz="1600" b="1" i="0" u="none" strike="noStrike" cap="none" dirty="0">
                <a:solidFill>
                  <a:schemeClr val="tx1"/>
                </a:solidFill>
                <a:latin typeface="+mn-lt"/>
                <a:ea typeface="Calibri"/>
                <a:cs typeface="Calibri" panose="020F0502020204030204" pitchFamily="34" charset="0"/>
                <a:sym typeface="Calibri"/>
              </a:rPr>
              <a:t>. Problem Statement/Background</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What problem are you trying to solve?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What is the business problem? </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sz="1600" b="1" dirty="0">
                <a:solidFill>
                  <a:schemeClr val="tx1"/>
                </a:solidFill>
                <a:latin typeface="+mn-lt"/>
                <a:ea typeface="Calibri"/>
                <a:cs typeface="Calibri" panose="020F0502020204030204" pitchFamily="34" charset="0"/>
                <a:sym typeface="Calibri"/>
              </a:rPr>
              <a:t>3</a:t>
            </a:r>
            <a:r>
              <a:rPr lang="en-US" sz="1600" b="1" i="0" u="none" strike="noStrike" cap="none" dirty="0">
                <a:solidFill>
                  <a:schemeClr val="tx1"/>
                </a:solidFill>
                <a:latin typeface="+mn-lt"/>
                <a:ea typeface="Calibri"/>
                <a:cs typeface="Calibri" panose="020F0502020204030204" pitchFamily="34" charset="0"/>
                <a:sym typeface="Calibri"/>
              </a:rPr>
              <a:t>. Questions/Hypothesis</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Analytical Questions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Predictive Hypothesis (What can we predict?) </a:t>
            </a:r>
          </a:p>
          <a:p>
            <a:pPr marL="0" lvl="0" indent="0" algn="l" rtl="0">
              <a:lnSpc>
                <a:spcPct val="119743"/>
              </a:lnSpc>
              <a:spcBef>
                <a:spcPts val="0"/>
              </a:spcBef>
              <a:spcAft>
                <a:spcPts val="0"/>
              </a:spcAft>
              <a:buClr>
                <a:schemeClr val="dk1"/>
              </a:buClr>
              <a:buSzPts val="1100"/>
              <a:buFont typeface="Arial"/>
              <a:buNone/>
            </a:pPr>
            <a:endParaRPr lang="en-US"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sz="1600" b="1" dirty="0">
                <a:solidFill>
                  <a:schemeClr val="tx1"/>
                </a:solidFill>
                <a:highlight>
                  <a:schemeClr val="lt1"/>
                </a:highlight>
                <a:latin typeface="+mn-lt"/>
                <a:ea typeface="Tahoma"/>
                <a:cs typeface="Calibri" panose="020F0502020204030204" pitchFamily="34" charset="0"/>
                <a:sym typeface="Tahoma"/>
              </a:rPr>
              <a:t>4. Data Sources/Attributes</a:t>
            </a:r>
            <a:endParaRPr lang="th-TH" sz="1600" b="1"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Data sources and Collection </a:t>
            </a:r>
            <a:endParaRPr lang="th-TH"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Data cleaning and Preprocessing </a:t>
            </a:r>
            <a:endParaRPr lang="th-TH" dirty="0">
              <a:solidFill>
                <a:schemeClr val="tx1"/>
              </a:solidFill>
              <a:highlight>
                <a:schemeClr val="lt1"/>
              </a:highlight>
              <a:latin typeface="+mn-lt"/>
              <a:ea typeface="Tahoma"/>
              <a:cs typeface="Calibri" panose="020F0502020204030204" pitchFamily="34" charset="0"/>
              <a:sym typeface="Tahoma"/>
            </a:endParaRPr>
          </a:p>
        </p:txBody>
      </p:sp>
      <p:sp>
        <p:nvSpPr>
          <p:cNvPr id="5" name="TextBox 4">
            <a:extLst>
              <a:ext uri="{FF2B5EF4-FFF2-40B4-BE49-F238E27FC236}">
                <a16:creationId xmlns:a16="http://schemas.microsoft.com/office/drawing/2014/main" id="{38DE0FE9-EEFF-44F3-B5F1-748462003494}"/>
              </a:ext>
            </a:extLst>
          </p:cNvPr>
          <p:cNvSpPr txBox="1"/>
          <p:nvPr/>
        </p:nvSpPr>
        <p:spPr>
          <a:xfrm>
            <a:off x="5865181" y="1686614"/>
            <a:ext cx="5125375" cy="2634567"/>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en-US" b="1" dirty="0">
                <a:solidFill>
                  <a:schemeClr val="tx1"/>
                </a:solidFill>
                <a:latin typeface="+mn-lt"/>
                <a:ea typeface="Calibri"/>
                <a:cs typeface="Calibri" panose="020F0502020204030204" pitchFamily="34" charset="0"/>
                <a:sym typeface="Calibri"/>
              </a:rPr>
              <a:t>5</a:t>
            </a:r>
            <a:r>
              <a:rPr lang="en-US" b="1" i="0" u="none" strike="noStrike" cap="none" dirty="0">
                <a:solidFill>
                  <a:schemeClr val="tx1"/>
                </a:solidFill>
                <a:latin typeface="+mn-lt"/>
                <a:ea typeface="Calibri"/>
                <a:cs typeface="Calibri" panose="020F0502020204030204" pitchFamily="34" charset="0"/>
                <a:sym typeface="Calibri"/>
              </a:rPr>
              <a:t>. Analysis/Model Development</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Analytics Methodology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Modeling Methodology </a:t>
            </a:r>
            <a:endParaRPr lang="th-TH" dirty="0">
              <a:solidFill>
                <a:schemeClr val="tx1"/>
              </a:solidFill>
              <a:highlight>
                <a:schemeClr val="lt1"/>
              </a:highlight>
              <a:latin typeface="+mn-lt"/>
              <a:ea typeface="Tahoma"/>
              <a:cs typeface="Calibri" panose="020F0502020204030204" pitchFamily="34" charset="0"/>
              <a:sym typeface="Tahoma"/>
            </a:endParaRPr>
          </a:p>
          <a:p>
            <a:pPr marL="285750" lvl="0" indent="-285750" algn="l" rtl="0">
              <a:spcBef>
                <a:spcPts val="0"/>
              </a:spcBef>
              <a:spcAft>
                <a:spcPts val="0"/>
              </a:spcAft>
              <a:buClr>
                <a:schemeClr val="dk1"/>
              </a:buClr>
              <a:buFontTx/>
              <a:buChar char="-"/>
            </a:pPr>
            <a:endParaRPr lang="en-US" dirty="0">
              <a:solidFill>
                <a:schemeClr val="tx1"/>
              </a:solidFill>
              <a:latin typeface="+mn-lt"/>
              <a:ea typeface="Tahoma"/>
              <a:cs typeface="Calibri" panose="020F0502020204030204" pitchFamily="34" charset="0"/>
              <a:sym typeface="Tahoma"/>
            </a:endParaRPr>
          </a:p>
          <a:p>
            <a:pPr lvl="0" algn="l" rtl="0">
              <a:spcBef>
                <a:spcPts val="0"/>
              </a:spcBef>
              <a:spcAft>
                <a:spcPts val="0"/>
              </a:spcAft>
              <a:buClr>
                <a:schemeClr val="dk1"/>
              </a:buClr>
            </a:pPr>
            <a:r>
              <a:rPr lang="en-US" b="1" dirty="0">
                <a:solidFill>
                  <a:schemeClr val="tx1"/>
                </a:solidFill>
                <a:latin typeface="+mn-lt"/>
                <a:ea typeface="Tahoma"/>
                <a:cs typeface="Calibri" panose="020F0502020204030204" pitchFamily="34" charset="0"/>
                <a:sym typeface="Tahoma"/>
              </a:rPr>
              <a:t>6. Findings and Insights</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Business Insights </a:t>
            </a:r>
          </a:p>
          <a:p>
            <a:pPr marL="0" lvl="0" indent="0" algn="l" rtl="0">
              <a:lnSpc>
                <a:spcPct val="119743"/>
              </a:lnSpc>
              <a:spcBef>
                <a:spcPts val="0"/>
              </a:spcBef>
              <a:spcAft>
                <a:spcPts val="0"/>
              </a:spcAft>
              <a:buClr>
                <a:schemeClr val="dk1"/>
              </a:buClr>
              <a:buSzPts val="1100"/>
              <a:buFont typeface="Arial"/>
              <a:buNone/>
            </a:pPr>
            <a:r>
              <a:rPr lang="en-US" dirty="0">
                <a:solidFill>
                  <a:schemeClr val="tx1"/>
                </a:solidFill>
                <a:highlight>
                  <a:schemeClr val="lt1"/>
                </a:highlight>
                <a:latin typeface="+mn-lt"/>
                <a:ea typeface="Tahoma"/>
                <a:cs typeface="Calibri" panose="020F0502020204030204" pitchFamily="34" charset="0"/>
                <a:sym typeface="Tahoma"/>
              </a:rPr>
              <a:t>• Predictive Results </a:t>
            </a:r>
            <a:endParaRPr lang="th-TH" dirty="0">
              <a:solidFill>
                <a:schemeClr val="tx1"/>
              </a:solidFill>
              <a:highlight>
                <a:schemeClr val="lt1"/>
              </a:highlight>
              <a:latin typeface="+mn-lt"/>
              <a:ea typeface="Tahoma"/>
              <a:cs typeface="Calibri" panose="020F0502020204030204" pitchFamily="34" charset="0"/>
              <a:sym typeface="Tahoma"/>
            </a:endParaRPr>
          </a:p>
          <a:p>
            <a:pPr lvl="0" algn="l" rtl="0">
              <a:spcBef>
                <a:spcPts val="0"/>
              </a:spcBef>
              <a:spcAft>
                <a:spcPts val="0"/>
              </a:spcAft>
              <a:buClr>
                <a:schemeClr val="dk1"/>
              </a:buClr>
            </a:pPr>
            <a:endParaRPr lang="en-US" dirty="0">
              <a:solidFill>
                <a:schemeClr val="tx1"/>
              </a:solidFill>
              <a:latin typeface="+mn-lt"/>
              <a:ea typeface="Tahoma"/>
              <a:cs typeface="Calibri" panose="020F0502020204030204" pitchFamily="34" charset="0"/>
              <a:sym typeface="Tahoma"/>
            </a:endParaRPr>
          </a:p>
          <a:p>
            <a:pPr lvl="0" algn="l" rtl="0">
              <a:spcBef>
                <a:spcPts val="0"/>
              </a:spcBef>
              <a:spcAft>
                <a:spcPts val="0"/>
              </a:spcAft>
              <a:buClr>
                <a:schemeClr val="dk1"/>
              </a:buClr>
            </a:pPr>
            <a:r>
              <a:rPr lang="en-US" b="1" dirty="0">
                <a:solidFill>
                  <a:schemeClr val="tx1"/>
                </a:solidFill>
                <a:latin typeface="+mn-lt"/>
                <a:ea typeface="Tahoma"/>
                <a:cs typeface="Calibri" panose="020F0502020204030204" pitchFamily="34" charset="0"/>
                <a:sym typeface="Tahoma"/>
              </a:rPr>
              <a:t>7. Conclusion and Recommendation/Action and Impact</a:t>
            </a:r>
          </a:p>
          <a:p>
            <a:pPr>
              <a:buClr>
                <a:schemeClr val="dk1"/>
              </a:buClr>
            </a:pPr>
            <a:r>
              <a:rPr lang="en-US" dirty="0">
                <a:solidFill>
                  <a:schemeClr val="tx1"/>
                </a:solidFill>
                <a:highlight>
                  <a:schemeClr val="lt1"/>
                </a:highlight>
                <a:latin typeface="+mn-lt"/>
                <a:ea typeface="Tahoma"/>
                <a:cs typeface="Calibri" panose="020F0502020204030204" pitchFamily="34" charset="0"/>
                <a:sym typeface="Tahoma"/>
              </a:rPr>
              <a:t>• What should we do with the findings? </a:t>
            </a:r>
          </a:p>
          <a:p>
            <a:pPr lvl="0" algn="l" rtl="0">
              <a:spcBef>
                <a:spcPts val="0"/>
              </a:spcBef>
              <a:spcAft>
                <a:spcPts val="0"/>
              </a:spcAft>
              <a:buClr>
                <a:schemeClr val="dk1"/>
              </a:buClr>
            </a:pPr>
            <a:endParaRPr lang="th-TH" dirty="0">
              <a:solidFill>
                <a:schemeClr val="tx1"/>
              </a:solidFill>
              <a:latin typeface="+mn-lt"/>
              <a:ea typeface="Tahoma"/>
              <a:cs typeface="Calibri" panose="020F0502020204030204" pitchFamily="34" charset="0"/>
              <a:sym typeface="Tahoma"/>
            </a:endParaRPr>
          </a:p>
        </p:txBody>
      </p:sp>
    </p:spTree>
    <p:extLst>
      <p:ext uri="{BB962C8B-B14F-4D97-AF65-F5344CB8AC3E}">
        <p14:creationId xmlns:p14="http://schemas.microsoft.com/office/powerpoint/2010/main" val="364441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1B86494B-495A-488F-9462-91FC1E00E9D0}"/>
              </a:ext>
            </a:extLst>
          </p:cNvPr>
          <p:cNvPicPr>
            <a:picLocks noChangeAspect="1"/>
          </p:cNvPicPr>
          <p:nvPr/>
        </p:nvPicPr>
        <p:blipFill>
          <a:blip r:embed="rId3"/>
          <a:stretch>
            <a:fillRect/>
          </a:stretch>
        </p:blipFill>
        <p:spPr>
          <a:xfrm>
            <a:off x="627196" y="1774061"/>
            <a:ext cx="6400800" cy="4733789"/>
          </a:xfrm>
          <a:prstGeom prst="rect">
            <a:avLst/>
          </a:prstGeom>
        </p:spPr>
      </p:pic>
      <p:sp>
        <p:nvSpPr>
          <p:cNvPr id="5" name="TextBox 4">
            <a:extLst>
              <a:ext uri="{FF2B5EF4-FFF2-40B4-BE49-F238E27FC236}">
                <a16:creationId xmlns:a16="http://schemas.microsoft.com/office/drawing/2014/main" id="{17373F31-2821-4121-8C4B-55F706CA59B8}"/>
              </a:ext>
            </a:extLst>
          </p:cNvPr>
          <p:cNvSpPr txBox="1"/>
          <p:nvPr/>
        </p:nvSpPr>
        <p:spPr>
          <a:xfrm>
            <a:off x="312937" y="1220677"/>
            <a:ext cx="4472127"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Correlation Heatmap (</a:t>
            </a:r>
            <a:r>
              <a:rPr lang="th-TH" sz="1400" b="1" i="0" u="none" strike="noStrike" dirty="0">
                <a:solidFill>
                  <a:schemeClr val="tx1"/>
                </a:solidFill>
                <a:effectLst/>
                <a:latin typeface="Arial" panose="020B0604020202020204" pitchFamily="34" charset="0"/>
              </a:rPr>
              <a:t>แผนที่ความร้อนสหสัมพันธ์)</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CB132C-5F62-48FE-BE3A-428DBBCEB61A}"/>
              </a:ext>
            </a:extLst>
          </p:cNvPr>
          <p:cNvSpPr txBox="1"/>
          <p:nvPr/>
        </p:nvSpPr>
        <p:spPr>
          <a:xfrm>
            <a:off x="7316841" y="2587711"/>
            <a:ext cx="3460072" cy="2308324"/>
          </a:xfrm>
          <a:prstGeom prst="rect">
            <a:avLst/>
          </a:prstGeom>
          <a:noFill/>
        </p:spPr>
        <p:txBody>
          <a:bodyPr wrap="square">
            <a:spAutoFit/>
          </a:bodyPr>
          <a:lstStyle/>
          <a:p>
            <a:r>
              <a:rPr lang="en-US" sz="1200" dirty="0"/>
              <a:t>Married and </a:t>
            </a:r>
            <a:r>
              <a:rPr lang="en-US" sz="1200" dirty="0" err="1"/>
              <a:t>BankCustomer</a:t>
            </a:r>
            <a:r>
              <a:rPr lang="en-US" sz="1200" dirty="0"/>
              <a:t> = 0.992</a:t>
            </a:r>
          </a:p>
          <a:p>
            <a:r>
              <a:rPr lang="en-US" sz="1200" dirty="0"/>
              <a:t>PriorDefault and Approved = 0.720</a:t>
            </a:r>
          </a:p>
          <a:p>
            <a:r>
              <a:rPr lang="en-US" sz="1200" dirty="0"/>
              <a:t>Employed and CreditScore = 0.571</a:t>
            </a:r>
          </a:p>
          <a:p>
            <a:r>
              <a:rPr lang="en-US" sz="1200" dirty="0"/>
              <a:t>Employed and Approved = 0.458</a:t>
            </a:r>
          </a:p>
          <a:p>
            <a:r>
              <a:rPr lang="en-US" sz="1200" dirty="0"/>
              <a:t>PriorDefault and Employed = 0.432</a:t>
            </a:r>
          </a:p>
          <a:p>
            <a:r>
              <a:rPr lang="en-US" sz="1200" dirty="0"/>
              <a:t>CreditScore and Approved = 0.406</a:t>
            </a:r>
          </a:p>
          <a:p>
            <a:r>
              <a:rPr lang="en-US" sz="1200" dirty="0"/>
              <a:t>Age and YearsEmployed = 0.391</a:t>
            </a:r>
          </a:p>
          <a:p>
            <a:r>
              <a:rPr lang="en-US" sz="1200" dirty="0"/>
              <a:t>PriorDefault and CreditScore = 0.380</a:t>
            </a:r>
          </a:p>
          <a:p>
            <a:r>
              <a:rPr lang="en-US" sz="1200" dirty="0"/>
              <a:t>YearsEmployed and PriorDefault = 0.346</a:t>
            </a:r>
          </a:p>
          <a:p>
            <a:r>
              <a:rPr lang="en-US" sz="1200" dirty="0"/>
              <a:t>YearsEmployed and Approved = 0.322</a:t>
            </a:r>
          </a:p>
          <a:p>
            <a:r>
              <a:rPr lang="en-US" sz="1200" dirty="0"/>
              <a:t>YearsEmployed and CreditScore = 0.322</a:t>
            </a:r>
          </a:p>
          <a:p>
            <a:r>
              <a:rPr lang="en-US" sz="1200" dirty="0"/>
              <a:t>ZipCode and StateName = 0.302</a:t>
            </a:r>
          </a:p>
        </p:txBody>
      </p:sp>
      <p:sp>
        <p:nvSpPr>
          <p:cNvPr id="6" name="Google Shape;144;p5">
            <a:extLst>
              <a:ext uri="{FF2B5EF4-FFF2-40B4-BE49-F238E27FC236}">
                <a16:creationId xmlns:a16="http://schemas.microsoft.com/office/drawing/2014/main" id="{99601385-FB4A-4F20-8ABC-42202E72C433}"/>
              </a:ext>
            </a:extLst>
          </p:cNvPr>
          <p:cNvSpPr txBox="1"/>
          <p:nvPr/>
        </p:nvSpPr>
        <p:spPr>
          <a:xfrm>
            <a:off x="7316841" y="1774061"/>
            <a:ext cx="4135353" cy="646290"/>
          </a:xfrm>
          <a:prstGeom prst="rect">
            <a:avLst/>
          </a:prstGeom>
          <a:noFill/>
          <a:ln>
            <a:noFill/>
          </a:ln>
        </p:spPr>
        <p:txBody>
          <a:bodyPr spcFirstLastPara="1" wrap="square" lIns="91425" tIns="45700" rIns="91425" bIns="45700" anchor="t" anchorCtr="0">
            <a:spAutoFit/>
          </a:bodyPr>
          <a:lstStyle/>
          <a:p>
            <a:pPr marR="0" lvl="0" algn="thaiDist" rtl="0">
              <a:lnSpc>
                <a:spcPct val="100000"/>
              </a:lnSpc>
              <a:spcBef>
                <a:spcPts val="0"/>
              </a:spcBef>
              <a:spcAft>
                <a:spcPts val="0"/>
              </a:spcAft>
              <a:buClr>
                <a:srgbClr val="000000"/>
              </a:buClr>
              <a:buSzPts val="1600"/>
            </a:pPr>
            <a:r>
              <a:rPr lang="th-TH" sz="1200" dirty="0">
                <a:solidFill>
                  <a:schemeClr val="tx1"/>
                </a:solidFill>
                <a:latin typeface="Calibri" panose="020F0502020204030204" pitchFamily="34" charset="0"/>
                <a:ea typeface="Calibri"/>
                <a:cs typeface="Calibri" panose="020F0502020204030204" pitchFamily="34" charset="0"/>
                <a:sym typeface="Calibri"/>
              </a:rPr>
              <a:t>ค่าสัมประสิทธิ์สหสัมพันธ์แบบเพียร์สัน (</a:t>
            </a:r>
            <a:r>
              <a:rPr lang="en-US" sz="1200" dirty="0">
                <a:solidFill>
                  <a:schemeClr val="tx1"/>
                </a:solidFill>
                <a:latin typeface="Calibri" panose="020F0502020204030204" pitchFamily="34" charset="0"/>
                <a:ea typeface="Calibri"/>
                <a:cs typeface="Calibri" panose="020F0502020204030204" pitchFamily="34" charset="0"/>
                <a:sym typeface="Calibri"/>
              </a:rPr>
              <a:t>Pearson Correlation) </a:t>
            </a:r>
            <a:r>
              <a:rPr lang="th-TH" sz="1200" dirty="0">
                <a:solidFill>
                  <a:schemeClr val="tx1"/>
                </a:solidFill>
                <a:latin typeface="Calibri" panose="020F0502020204030204" pitchFamily="34" charset="0"/>
                <a:ea typeface="Calibri"/>
                <a:cs typeface="Calibri" panose="020F0502020204030204" pitchFamily="34" charset="0"/>
                <a:sym typeface="Calibri"/>
              </a:rPr>
              <a:t>ที่มีค่า มากกว่า 0.3 (ทั้งค่าบวกและลบ) หมายความว่ามีความสัมพันธ์เชิงเส้นระหว่างตัวแปรทั้งสองในระดับ ปานกลางถึงค่อนข้างมาก โดยมีค่าดังนี้</a:t>
            </a:r>
            <a:endPar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Google Shape;143;p5">
            <a:extLst>
              <a:ext uri="{FF2B5EF4-FFF2-40B4-BE49-F238E27FC236}">
                <a16:creationId xmlns:a16="http://schemas.microsoft.com/office/drawing/2014/main" id="{D4A1BE9C-BA2F-48A0-9170-E6633A898AE1}"/>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409650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1B86494B-495A-488F-9462-91FC1E00E9D0}"/>
              </a:ext>
            </a:extLst>
          </p:cNvPr>
          <p:cNvPicPr>
            <a:picLocks noChangeAspect="1"/>
          </p:cNvPicPr>
          <p:nvPr/>
        </p:nvPicPr>
        <p:blipFill>
          <a:blip r:embed="rId3"/>
          <a:stretch>
            <a:fillRect/>
          </a:stretch>
        </p:blipFill>
        <p:spPr>
          <a:xfrm>
            <a:off x="627196" y="1774061"/>
            <a:ext cx="6400800" cy="4733789"/>
          </a:xfrm>
          <a:prstGeom prst="rect">
            <a:avLst/>
          </a:prstGeom>
        </p:spPr>
      </p:pic>
      <p:sp>
        <p:nvSpPr>
          <p:cNvPr id="5" name="TextBox 4">
            <a:extLst>
              <a:ext uri="{FF2B5EF4-FFF2-40B4-BE49-F238E27FC236}">
                <a16:creationId xmlns:a16="http://schemas.microsoft.com/office/drawing/2014/main" id="{17373F31-2821-4121-8C4B-55F706CA59B8}"/>
              </a:ext>
            </a:extLst>
          </p:cNvPr>
          <p:cNvSpPr txBox="1"/>
          <p:nvPr/>
        </p:nvSpPr>
        <p:spPr>
          <a:xfrm>
            <a:off x="312937" y="1220677"/>
            <a:ext cx="4472127" cy="393954"/>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Correlation Heatmap (</a:t>
            </a:r>
            <a:r>
              <a:rPr lang="th-TH" sz="1400" b="1" i="0" u="none" strike="noStrike" dirty="0">
                <a:solidFill>
                  <a:schemeClr val="tx1"/>
                </a:solidFill>
                <a:effectLst/>
                <a:latin typeface="Arial" panose="020B0604020202020204" pitchFamily="34" charset="0"/>
              </a:rPr>
              <a:t>แผนที่ความร้อนสหสัมพันธ์)</a:t>
            </a:r>
            <a:endParaRPr lang="en-US" dirty="0">
              <a:solidFill>
                <a:schemeClr val="tx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5CB132C-5F62-48FE-BE3A-428DBBCEB61A}"/>
              </a:ext>
            </a:extLst>
          </p:cNvPr>
          <p:cNvSpPr txBox="1"/>
          <p:nvPr/>
        </p:nvSpPr>
        <p:spPr>
          <a:xfrm>
            <a:off x="7316841" y="2587711"/>
            <a:ext cx="3460072" cy="2308324"/>
          </a:xfrm>
          <a:prstGeom prst="rect">
            <a:avLst/>
          </a:prstGeom>
          <a:noFill/>
        </p:spPr>
        <p:txBody>
          <a:bodyPr wrap="square">
            <a:spAutoFit/>
          </a:bodyPr>
          <a:lstStyle/>
          <a:p>
            <a:r>
              <a:rPr lang="en-US" sz="1200" dirty="0"/>
              <a:t>Married and </a:t>
            </a:r>
            <a:r>
              <a:rPr lang="en-US" sz="1200" dirty="0" err="1"/>
              <a:t>BankCustomer</a:t>
            </a:r>
            <a:r>
              <a:rPr lang="en-US" sz="1200" dirty="0"/>
              <a:t> = 0.992</a:t>
            </a:r>
          </a:p>
          <a:p>
            <a:r>
              <a:rPr lang="en-US" sz="1200" dirty="0">
                <a:highlight>
                  <a:srgbClr val="00FF00"/>
                </a:highlight>
              </a:rPr>
              <a:t>PriorDefault and Approved = 0.720</a:t>
            </a:r>
          </a:p>
          <a:p>
            <a:r>
              <a:rPr lang="en-US" sz="1200" dirty="0"/>
              <a:t>Employed and CreditScore = 0.571</a:t>
            </a:r>
          </a:p>
          <a:p>
            <a:r>
              <a:rPr lang="en-US" sz="1200" dirty="0">
                <a:highlight>
                  <a:srgbClr val="00FF00"/>
                </a:highlight>
              </a:rPr>
              <a:t>Employed and Approved = 0.458</a:t>
            </a:r>
          </a:p>
          <a:p>
            <a:r>
              <a:rPr lang="en-US" sz="1200" dirty="0"/>
              <a:t>PriorDefault and Employed = 0.432</a:t>
            </a:r>
          </a:p>
          <a:p>
            <a:r>
              <a:rPr lang="en-US" sz="1200" dirty="0">
                <a:highlight>
                  <a:srgbClr val="00FF00"/>
                </a:highlight>
              </a:rPr>
              <a:t>CreditScore and Approved = 0.406</a:t>
            </a:r>
          </a:p>
          <a:p>
            <a:r>
              <a:rPr lang="en-US" sz="1200" dirty="0"/>
              <a:t>Age and YearsEmployed = 0.391</a:t>
            </a:r>
          </a:p>
          <a:p>
            <a:r>
              <a:rPr lang="en-US" sz="1200" dirty="0"/>
              <a:t>PriorDefault and CreditScore = 0.380</a:t>
            </a:r>
          </a:p>
          <a:p>
            <a:r>
              <a:rPr lang="en-US" sz="1200" dirty="0"/>
              <a:t>YearsEmployed and PriorDefault = 0.346</a:t>
            </a:r>
          </a:p>
          <a:p>
            <a:r>
              <a:rPr lang="en-US" sz="1200" dirty="0">
                <a:highlight>
                  <a:srgbClr val="00FF00"/>
                </a:highlight>
              </a:rPr>
              <a:t>YearsEmployed and Approved = 0.322</a:t>
            </a:r>
          </a:p>
          <a:p>
            <a:r>
              <a:rPr lang="en-US" sz="1200" dirty="0"/>
              <a:t>YearsEmployed and CreditScore = 0.322</a:t>
            </a:r>
          </a:p>
          <a:p>
            <a:r>
              <a:rPr lang="en-US" sz="1200" dirty="0"/>
              <a:t>ZipCode and StateName = 0.302</a:t>
            </a:r>
          </a:p>
        </p:txBody>
      </p:sp>
      <p:sp>
        <p:nvSpPr>
          <p:cNvPr id="6" name="Google Shape;144;p5">
            <a:extLst>
              <a:ext uri="{FF2B5EF4-FFF2-40B4-BE49-F238E27FC236}">
                <a16:creationId xmlns:a16="http://schemas.microsoft.com/office/drawing/2014/main" id="{99601385-FB4A-4F20-8ABC-42202E72C433}"/>
              </a:ext>
            </a:extLst>
          </p:cNvPr>
          <p:cNvSpPr txBox="1"/>
          <p:nvPr/>
        </p:nvSpPr>
        <p:spPr>
          <a:xfrm>
            <a:off x="7316841" y="1774061"/>
            <a:ext cx="4135353" cy="646290"/>
          </a:xfrm>
          <a:prstGeom prst="rect">
            <a:avLst/>
          </a:prstGeom>
          <a:noFill/>
          <a:ln>
            <a:noFill/>
          </a:ln>
        </p:spPr>
        <p:txBody>
          <a:bodyPr spcFirstLastPara="1" wrap="square" lIns="91425" tIns="45700" rIns="91425" bIns="45700" anchor="t" anchorCtr="0">
            <a:spAutoFit/>
          </a:bodyPr>
          <a:lstStyle/>
          <a:p>
            <a:pPr marR="0" lvl="0" algn="thaiDist" rtl="0">
              <a:lnSpc>
                <a:spcPct val="100000"/>
              </a:lnSpc>
              <a:spcBef>
                <a:spcPts val="0"/>
              </a:spcBef>
              <a:spcAft>
                <a:spcPts val="0"/>
              </a:spcAft>
              <a:buClr>
                <a:srgbClr val="000000"/>
              </a:buClr>
              <a:buSzPts val="1600"/>
            </a:pPr>
            <a:r>
              <a:rPr lang="th-TH" sz="1200" dirty="0">
                <a:solidFill>
                  <a:schemeClr val="tx1"/>
                </a:solidFill>
                <a:latin typeface="Calibri" panose="020F0502020204030204" pitchFamily="34" charset="0"/>
                <a:ea typeface="Calibri"/>
                <a:cs typeface="Calibri" panose="020F0502020204030204" pitchFamily="34" charset="0"/>
                <a:sym typeface="Calibri"/>
              </a:rPr>
              <a:t>ค่าสัมประสิทธิ์สหสัมพันธ์แบบเพียร์สัน (</a:t>
            </a:r>
            <a:r>
              <a:rPr lang="en-US" sz="1200" dirty="0">
                <a:solidFill>
                  <a:schemeClr val="tx1"/>
                </a:solidFill>
                <a:latin typeface="Calibri" panose="020F0502020204030204" pitchFamily="34" charset="0"/>
                <a:ea typeface="Calibri"/>
                <a:cs typeface="Calibri" panose="020F0502020204030204" pitchFamily="34" charset="0"/>
                <a:sym typeface="Calibri"/>
              </a:rPr>
              <a:t>Pearson Correlation) </a:t>
            </a:r>
            <a:r>
              <a:rPr lang="th-TH" sz="1200" dirty="0">
                <a:solidFill>
                  <a:schemeClr val="tx1"/>
                </a:solidFill>
                <a:latin typeface="Calibri" panose="020F0502020204030204" pitchFamily="34" charset="0"/>
                <a:ea typeface="Calibri"/>
                <a:cs typeface="Calibri" panose="020F0502020204030204" pitchFamily="34" charset="0"/>
                <a:sym typeface="Calibri"/>
              </a:rPr>
              <a:t>ที่มีค่า มากกว่า 0.3 (ทั้งค่าบวกและลบ) หมายความว่ามีความสัมพันธ์เชิงเส้นระหว่างตัวแปรทั้งสองในระดับ ปานกลางถึงค่อนข้างมาก โดยมีค่าดังนี้</a:t>
            </a:r>
            <a:endParaRPr lang="th-TH" sz="12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Google Shape;143;p5">
            <a:extLst>
              <a:ext uri="{FF2B5EF4-FFF2-40B4-BE49-F238E27FC236}">
                <a16:creationId xmlns:a16="http://schemas.microsoft.com/office/drawing/2014/main" id="{EDAA19FE-1DD2-48B5-9F17-67A3DDDE749D}"/>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1461206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TextBox 3">
            <a:extLst>
              <a:ext uri="{FF2B5EF4-FFF2-40B4-BE49-F238E27FC236}">
                <a16:creationId xmlns:a16="http://schemas.microsoft.com/office/drawing/2014/main" id="{3DF1D0C9-61BF-47EE-B95E-A9F3A3BC75CA}"/>
              </a:ext>
            </a:extLst>
          </p:cNvPr>
          <p:cNvSpPr txBox="1"/>
          <p:nvPr/>
        </p:nvSpPr>
        <p:spPr>
          <a:xfrm>
            <a:off x="490490" y="1312030"/>
            <a:ext cx="6094520" cy="393954"/>
          </a:xfrm>
          <a:prstGeom prst="rect">
            <a:avLst/>
          </a:prstGeom>
          <a:noFill/>
        </p:spPr>
        <p:txBody>
          <a:bodyPr wrap="square">
            <a:spAutoFit/>
          </a:bodyPr>
          <a:lstStyle/>
          <a:p>
            <a:r>
              <a:rPr lang="th-TH" b="1" dirty="0"/>
              <a:t>การวิเคราะห์ข้อมูลเบื้องต้น (</a:t>
            </a:r>
            <a:r>
              <a:rPr lang="en-US" b="1" dirty="0"/>
              <a:t>Analytical Insights)</a:t>
            </a:r>
          </a:p>
        </p:txBody>
      </p:sp>
      <p:sp>
        <p:nvSpPr>
          <p:cNvPr id="6" name="TextBox 5">
            <a:extLst>
              <a:ext uri="{FF2B5EF4-FFF2-40B4-BE49-F238E27FC236}">
                <a16:creationId xmlns:a16="http://schemas.microsoft.com/office/drawing/2014/main" id="{D9A7CB6C-E285-4839-B7C4-BE52927699F8}"/>
              </a:ext>
            </a:extLst>
          </p:cNvPr>
          <p:cNvSpPr txBox="1"/>
          <p:nvPr/>
        </p:nvSpPr>
        <p:spPr>
          <a:xfrm>
            <a:off x="845598" y="1781641"/>
            <a:ext cx="10499324" cy="350865"/>
          </a:xfrm>
          <a:prstGeom prst="rect">
            <a:avLst/>
          </a:prstGeom>
          <a:noFill/>
        </p:spPr>
        <p:txBody>
          <a:bodyPr wrap="square">
            <a:spAutoFit/>
          </a:bodyPr>
          <a:lstStyle/>
          <a:p>
            <a:r>
              <a:rPr lang="th-TH" sz="1200" dirty="0"/>
              <a:t>ผลจากการวิเคราะห์ความสัมพันธ์ของฟีเจอร์ (</a:t>
            </a:r>
            <a:r>
              <a:rPr lang="en-US" sz="1200" dirty="0"/>
              <a:t>Correlation Analysis) </a:t>
            </a:r>
            <a:r>
              <a:rPr lang="th-TH" sz="1200" dirty="0"/>
              <a:t>เป็นไปตามสมมติฐานที่ว่าคุณลักษณะบางอย่างของผู้สมัครมีความสัมพันธ์อย่างมากกับผลการอนุมัติ</a:t>
            </a:r>
            <a:endParaRPr lang="en-US" sz="1200" dirty="0"/>
          </a:p>
        </p:txBody>
      </p:sp>
      <p:pic>
        <p:nvPicPr>
          <p:cNvPr id="7" name="Picture 6">
            <a:extLst>
              <a:ext uri="{FF2B5EF4-FFF2-40B4-BE49-F238E27FC236}">
                <a16:creationId xmlns:a16="http://schemas.microsoft.com/office/drawing/2014/main" id="{EB5FF97F-887C-4A61-B613-A7C1FB81DECB}"/>
              </a:ext>
            </a:extLst>
          </p:cNvPr>
          <p:cNvPicPr>
            <a:picLocks noChangeAspect="1"/>
          </p:cNvPicPr>
          <p:nvPr/>
        </p:nvPicPr>
        <p:blipFill>
          <a:blip r:embed="rId3"/>
          <a:stretch>
            <a:fillRect/>
          </a:stretch>
        </p:blipFill>
        <p:spPr>
          <a:xfrm>
            <a:off x="2272961" y="2342289"/>
            <a:ext cx="7219950" cy="2838450"/>
          </a:xfrm>
          <a:prstGeom prst="rect">
            <a:avLst/>
          </a:prstGeom>
        </p:spPr>
      </p:pic>
      <p:sp>
        <p:nvSpPr>
          <p:cNvPr id="10" name="TextBox 9">
            <a:extLst>
              <a:ext uri="{FF2B5EF4-FFF2-40B4-BE49-F238E27FC236}">
                <a16:creationId xmlns:a16="http://schemas.microsoft.com/office/drawing/2014/main" id="{42BE1A12-450D-4487-8F48-A3AC802D692E}"/>
              </a:ext>
            </a:extLst>
          </p:cNvPr>
          <p:cNvSpPr txBox="1"/>
          <p:nvPr/>
        </p:nvSpPr>
        <p:spPr>
          <a:xfrm>
            <a:off x="623657" y="5510458"/>
            <a:ext cx="10801905" cy="609398"/>
          </a:xfrm>
          <a:prstGeom prst="rect">
            <a:avLst/>
          </a:prstGeom>
          <a:noFill/>
        </p:spPr>
        <p:txBody>
          <a:bodyPr wrap="square">
            <a:spAutoFit/>
          </a:bodyPr>
          <a:lstStyle/>
          <a:p>
            <a:r>
              <a:rPr lang="th-TH" sz="1200" b="1" dirty="0"/>
              <a:t>บทสรุปเชิงวิเคราะห์:</a:t>
            </a:r>
            <a:r>
              <a:rPr lang="th-TH" sz="1200" dirty="0"/>
              <a:t> ปัจจัยด้าน </a:t>
            </a:r>
            <a:r>
              <a:rPr lang="th-TH" sz="1200" b="1" dirty="0"/>
              <a:t>ประวัติความเสี่ยง (</a:t>
            </a:r>
            <a:r>
              <a:rPr lang="en-US" sz="1200" b="1" dirty="0"/>
              <a:t>PriorDefault)</a:t>
            </a:r>
            <a:r>
              <a:rPr lang="en-US" sz="1200" dirty="0"/>
              <a:t> </a:t>
            </a:r>
            <a:r>
              <a:rPr lang="th-TH" sz="1200" dirty="0"/>
              <a:t>และ </a:t>
            </a:r>
            <a:r>
              <a:rPr lang="th-TH" sz="1200" b="1" dirty="0"/>
              <a:t>ความมั่นคง (</a:t>
            </a:r>
            <a:r>
              <a:rPr lang="en-US" sz="1200" b="1" dirty="0"/>
              <a:t>Employed, CreditScore, YearsEmployed)</a:t>
            </a:r>
            <a:r>
              <a:rPr lang="en-US" sz="1200" dirty="0"/>
              <a:t> </a:t>
            </a:r>
            <a:r>
              <a:rPr lang="th-TH" sz="1200" dirty="0"/>
              <a:t>เป็นคุณลักษณะหลักที่ขับเคลื่อนผลการตัดสินใจอนุมัติบัตรเครดิต ซึ่งตอบคำถามเชิงวิเคราะห์ที่ว่า </a:t>
            </a:r>
            <a:r>
              <a:rPr lang="th-TH" sz="1200" b="1" dirty="0"/>
              <a:t>"คุณลักษณะใดของผู้สมัครมีความสัมพันธ์กับการอนุมัติมากที่สุด"</a:t>
            </a:r>
            <a:endParaRPr lang="en-US" sz="1200" dirty="0"/>
          </a:p>
        </p:txBody>
      </p:sp>
      <p:sp>
        <p:nvSpPr>
          <p:cNvPr id="8" name="Google Shape;143;p5">
            <a:extLst>
              <a:ext uri="{FF2B5EF4-FFF2-40B4-BE49-F238E27FC236}">
                <a16:creationId xmlns:a16="http://schemas.microsoft.com/office/drawing/2014/main" id="{7E6A8602-65E1-4FEA-B7F5-150C09458EAC}"/>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550906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2" name="Rectangle 11">
            <a:extLst>
              <a:ext uri="{FF2B5EF4-FFF2-40B4-BE49-F238E27FC236}">
                <a16:creationId xmlns:a16="http://schemas.microsoft.com/office/drawing/2014/main" id="{B15A172D-9BA9-442B-9434-BCB45183F654}"/>
              </a:ext>
            </a:extLst>
          </p:cNvPr>
          <p:cNvSpPr/>
          <p:nvPr/>
        </p:nvSpPr>
        <p:spPr>
          <a:xfrm>
            <a:off x="2588405" y="4095180"/>
            <a:ext cx="6546717" cy="14483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B2DC1CB-54A6-4B6F-9319-856EF1DB0058}"/>
              </a:ext>
            </a:extLst>
          </p:cNvPr>
          <p:cNvSpPr/>
          <p:nvPr/>
        </p:nvSpPr>
        <p:spPr>
          <a:xfrm>
            <a:off x="2601157" y="2718653"/>
            <a:ext cx="6533965" cy="11634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E6D48C1-1E69-4AB8-9458-6DC740486A81}"/>
              </a:ext>
            </a:extLst>
          </p:cNvPr>
          <p:cNvSpPr txBox="1"/>
          <p:nvPr/>
        </p:nvSpPr>
        <p:spPr>
          <a:xfrm>
            <a:off x="499369" y="1681561"/>
            <a:ext cx="11014969" cy="867930"/>
          </a:xfrm>
          <a:prstGeom prst="rect">
            <a:avLst/>
          </a:prstGeom>
          <a:noFill/>
        </p:spPr>
        <p:txBody>
          <a:bodyPr wrap="square">
            <a:spAutoFit/>
          </a:bodyPr>
          <a:lstStyle/>
          <a:p>
            <a:pPr algn="l" rtl="0"/>
            <a:r>
              <a:rPr lang="th-TH" sz="1200" b="0" i="0" dirty="0">
                <a:solidFill>
                  <a:schemeClr val="tx1"/>
                </a:solidFill>
                <a:effectLst/>
                <a:latin typeface="Arial" panose="020B0604020202020204" pitchFamily="34" charset="0"/>
              </a:rPr>
              <a:t>การเปรียบเทียบ </a:t>
            </a:r>
            <a:r>
              <a:rPr lang="en-US" sz="1200" b="1" i="0" dirty="0">
                <a:solidFill>
                  <a:schemeClr val="tx1"/>
                </a:solidFill>
                <a:effectLst/>
                <a:latin typeface="Arial" panose="020B0604020202020204" pitchFamily="34" charset="0"/>
                <a:cs typeface="Arial" panose="020B0604020202020204" pitchFamily="34" charset="0"/>
              </a:rPr>
              <a:t>Credit Score (CreditScore)</a:t>
            </a:r>
            <a:r>
              <a:rPr lang="en-US" sz="1200" b="0" i="0" dirty="0">
                <a:solidFill>
                  <a:schemeClr val="tx1"/>
                </a:solidFill>
                <a:effectLst/>
                <a:latin typeface="Arial" panose="020B0604020202020204" pitchFamily="34" charset="0"/>
                <a:cs typeface="Arial" panose="020B0604020202020204" pitchFamily="34" charset="0"/>
              </a:rPr>
              <a:t> </a:t>
            </a:r>
            <a:r>
              <a:rPr lang="th-TH" sz="1200" b="0" i="0" dirty="0">
                <a:solidFill>
                  <a:schemeClr val="tx1"/>
                </a:solidFill>
                <a:effectLst/>
                <a:latin typeface="Arial" panose="020B0604020202020204" pitchFamily="34" charset="0"/>
              </a:rPr>
              <a:t>ระหว่างผู้ที่ได้รับการอนุมัติ (</a:t>
            </a:r>
            <a:r>
              <a:rPr lang="en-US" sz="1200" b="0" i="0" dirty="0">
                <a:solidFill>
                  <a:schemeClr val="tx1"/>
                </a:solidFill>
                <a:effectLst/>
                <a:latin typeface="Arial" panose="020B0604020202020204" pitchFamily="34" charset="0"/>
                <a:cs typeface="Arial" panose="020B0604020202020204" pitchFamily="34" charset="0"/>
              </a:rPr>
              <a:t>Approved=1) </a:t>
            </a:r>
            <a:r>
              <a:rPr lang="th-TH" sz="1200" b="0" i="0" dirty="0">
                <a:solidFill>
                  <a:schemeClr val="tx1"/>
                </a:solidFill>
                <a:effectLst/>
                <a:latin typeface="Arial" panose="020B0604020202020204" pitchFamily="34" charset="0"/>
              </a:rPr>
              <a:t>และผู้ที่ไม่ได้รับการอนุมัติ (</a:t>
            </a:r>
            <a:r>
              <a:rPr lang="en-US" sz="1200" b="0" i="0" dirty="0">
                <a:solidFill>
                  <a:schemeClr val="tx1"/>
                </a:solidFill>
                <a:effectLst/>
                <a:latin typeface="Arial" panose="020B0604020202020204" pitchFamily="34" charset="0"/>
                <a:cs typeface="Arial" panose="020B0604020202020204" pitchFamily="34" charset="0"/>
              </a:rPr>
              <a:t>Approved=0) </a:t>
            </a:r>
            <a:r>
              <a:rPr lang="th-TH" sz="1200" b="1" i="0" dirty="0">
                <a:solidFill>
                  <a:schemeClr val="tx1"/>
                </a:solidFill>
                <a:effectLst/>
                <a:latin typeface="Arial" panose="020B0604020202020204" pitchFamily="34" charset="0"/>
              </a:rPr>
              <a:t>สามารถทำ </a:t>
            </a:r>
            <a:r>
              <a:rPr lang="en-US" sz="1200" b="1" i="0" dirty="0">
                <a:solidFill>
                  <a:schemeClr val="tx1"/>
                </a:solidFill>
                <a:effectLst/>
                <a:latin typeface="Arial" panose="020B0604020202020204" pitchFamily="34" charset="0"/>
                <a:cs typeface="Arial" panose="020B0604020202020204" pitchFamily="34" charset="0"/>
              </a:rPr>
              <a:t>t-test </a:t>
            </a:r>
            <a:r>
              <a:rPr lang="th-TH" sz="1200" b="1" i="0" dirty="0">
                <a:solidFill>
                  <a:schemeClr val="tx1"/>
                </a:solidFill>
                <a:effectLst/>
                <a:latin typeface="Arial" panose="020B0604020202020204" pitchFamily="34" charset="0"/>
              </a:rPr>
              <a:t>ได้</a:t>
            </a:r>
            <a:endParaRPr lang="th-TH" sz="1200" b="0" i="0" dirty="0">
              <a:solidFill>
                <a:schemeClr val="tx1"/>
              </a:solidFill>
              <a:effectLst/>
              <a:latin typeface="Arial" panose="020B0604020202020204" pitchFamily="34" charset="0"/>
            </a:endParaRPr>
          </a:p>
          <a:p>
            <a:pPr algn="l" rtl="0"/>
            <a:r>
              <a:rPr lang="th-TH" sz="1200" b="0" i="0" dirty="0">
                <a:solidFill>
                  <a:schemeClr val="tx1"/>
                </a:solidFill>
                <a:effectLst/>
                <a:latin typeface="Arial" panose="020B0604020202020204" pitchFamily="34" charset="0"/>
              </a:rPr>
              <a:t>เนื่องจาก </a:t>
            </a:r>
            <a:r>
              <a:rPr lang="en-US" sz="1200" b="0" i="0" dirty="0">
                <a:solidFill>
                  <a:schemeClr val="tx1"/>
                </a:solidFill>
                <a:effectLst/>
                <a:latin typeface="Arial" panose="020B0604020202020204" pitchFamily="34" charset="0"/>
                <a:cs typeface="Arial" panose="020B0604020202020204" pitchFamily="34" charset="0"/>
              </a:rPr>
              <a:t>CreditScore </a:t>
            </a:r>
            <a:r>
              <a:rPr lang="th-TH" sz="1200" b="0" i="0" dirty="0">
                <a:solidFill>
                  <a:schemeClr val="tx1"/>
                </a:solidFill>
                <a:effectLst/>
                <a:latin typeface="Arial" panose="020B0604020202020204" pitchFamily="34" charset="0"/>
              </a:rPr>
              <a:t>เป็นตัวแปรเชิงปริมาณ (</a:t>
            </a:r>
            <a:r>
              <a:rPr lang="en-US" sz="1200" b="0" i="0" dirty="0">
                <a:solidFill>
                  <a:schemeClr val="tx1"/>
                </a:solidFill>
                <a:effectLst/>
                <a:latin typeface="Arial" panose="020B0604020202020204" pitchFamily="34" charset="0"/>
                <a:cs typeface="Arial" panose="020B0604020202020204" pitchFamily="34" charset="0"/>
              </a:rPr>
              <a:t>Numerical/Continuous) </a:t>
            </a:r>
            <a:r>
              <a:rPr lang="th-TH" sz="1200" b="0" i="0" dirty="0">
                <a:solidFill>
                  <a:schemeClr val="tx1"/>
                </a:solidFill>
                <a:effectLst/>
                <a:latin typeface="Arial" panose="020B0604020202020204" pitchFamily="34" charset="0"/>
              </a:rPr>
              <a:t>และเราต้องการเปรียบเทียบค่าเฉลี่ยของตัวแปรนี้ระหว่างสองกลุ่มอิสระ (</a:t>
            </a:r>
            <a:r>
              <a:rPr lang="en-US" sz="1200" b="0" i="0" dirty="0">
                <a:solidFill>
                  <a:schemeClr val="tx1"/>
                </a:solidFill>
                <a:effectLst/>
                <a:latin typeface="Arial" panose="020B0604020202020204" pitchFamily="34" charset="0"/>
                <a:cs typeface="Arial" panose="020B0604020202020204" pitchFamily="34" charset="0"/>
              </a:rPr>
              <a:t>Approved=1 </a:t>
            </a:r>
            <a:r>
              <a:rPr lang="th-TH" sz="1200" b="0" i="0" dirty="0">
                <a:solidFill>
                  <a:schemeClr val="tx1"/>
                </a:solidFill>
                <a:effectLst/>
                <a:latin typeface="Arial" panose="020B0604020202020204" pitchFamily="34" charset="0"/>
              </a:rPr>
              <a:t>และ </a:t>
            </a:r>
            <a:r>
              <a:rPr lang="en-US" sz="1200" b="0" i="0" dirty="0">
                <a:solidFill>
                  <a:schemeClr val="tx1"/>
                </a:solidFill>
                <a:effectLst/>
                <a:latin typeface="Arial" panose="020B0604020202020204" pitchFamily="34" charset="0"/>
                <a:cs typeface="Arial" panose="020B0604020202020204" pitchFamily="34" charset="0"/>
              </a:rPr>
              <a:t>Approved=0) </a:t>
            </a:r>
            <a:r>
              <a:rPr lang="th-TH" sz="1200" b="0" i="0" dirty="0">
                <a:solidFill>
                  <a:schemeClr val="tx1"/>
                </a:solidFill>
                <a:effectLst/>
                <a:latin typeface="Arial" panose="020B0604020202020204" pitchFamily="34" charset="0"/>
              </a:rPr>
              <a:t>การใช้ </a:t>
            </a:r>
            <a:r>
              <a:rPr lang="en-US" sz="1200" b="1" i="0" dirty="0">
                <a:solidFill>
                  <a:schemeClr val="tx1"/>
                </a:solidFill>
                <a:effectLst/>
                <a:latin typeface="Arial" panose="020B0604020202020204" pitchFamily="34" charset="0"/>
                <a:cs typeface="Arial" panose="020B0604020202020204" pitchFamily="34" charset="0"/>
              </a:rPr>
              <a:t>Independent Samples T-test (</a:t>
            </a:r>
            <a:r>
              <a:rPr lang="th-TH" sz="1200" b="1" i="0" dirty="0">
                <a:solidFill>
                  <a:schemeClr val="tx1"/>
                </a:solidFill>
                <a:effectLst/>
                <a:latin typeface="Arial" panose="020B0604020202020204" pitchFamily="34" charset="0"/>
              </a:rPr>
              <a:t>การทดสอบทีสำหรับกลุ่มตัวอย่างอิสระ)</a:t>
            </a:r>
            <a:r>
              <a:rPr lang="th-TH" sz="1200" b="0" i="0" dirty="0">
                <a:solidFill>
                  <a:schemeClr val="tx1"/>
                </a:solidFill>
                <a:effectLst/>
                <a:latin typeface="Arial" panose="020B0604020202020204" pitchFamily="34" charset="0"/>
              </a:rPr>
              <a:t> จึงเป็นวิธีที่เหมาะสมที่สุด</a:t>
            </a:r>
          </a:p>
        </p:txBody>
      </p:sp>
      <p:sp>
        <p:nvSpPr>
          <p:cNvPr id="8" name="TextBox 7">
            <a:extLst>
              <a:ext uri="{FF2B5EF4-FFF2-40B4-BE49-F238E27FC236}">
                <a16:creationId xmlns:a16="http://schemas.microsoft.com/office/drawing/2014/main" id="{1E0D9761-D8D4-40B6-A702-A8C639C32FDC}"/>
              </a:ext>
            </a:extLst>
          </p:cNvPr>
          <p:cNvSpPr txBox="1"/>
          <p:nvPr/>
        </p:nvSpPr>
        <p:spPr>
          <a:xfrm>
            <a:off x="2679206" y="4095182"/>
            <a:ext cx="6455916" cy="1449628"/>
          </a:xfrm>
          <a:prstGeom prst="rect">
            <a:avLst/>
          </a:prstGeom>
          <a:noFill/>
        </p:spPr>
        <p:txBody>
          <a:bodyPr wrap="square">
            <a:spAutoFit/>
          </a:bodyPr>
          <a:lstStyle/>
          <a:p>
            <a:r>
              <a:rPr lang="th-TH" sz="1050" dirty="0">
                <a:solidFill>
                  <a:schemeClr val="bg1"/>
                </a:solidFill>
              </a:rPr>
              <a:t>ค่าเฉลี่ย </a:t>
            </a:r>
            <a:r>
              <a:rPr lang="en-US" sz="1050" dirty="0">
                <a:solidFill>
                  <a:schemeClr val="bg1"/>
                </a:solidFill>
              </a:rPr>
              <a:t>CreditScore </a:t>
            </a:r>
            <a:r>
              <a:rPr lang="th-TH" sz="1050" dirty="0">
                <a:solidFill>
                  <a:schemeClr val="bg1"/>
                </a:solidFill>
              </a:rPr>
              <a:t>กลุ่ม </a:t>
            </a:r>
            <a:r>
              <a:rPr lang="en-US" sz="1050" dirty="0">
                <a:solidFill>
                  <a:schemeClr val="bg1"/>
                </a:solidFill>
              </a:rPr>
              <a:t>Approved (1): 4.6059 (307 Samples)</a:t>
            </a:r>
          </a:p>
          <a:p>
            <a:r>
              <a:rPr lang="th-TH" sz="1050" dirty="0">
                <a:solidFill>
                  <a:schemeClr val="bg1"/>
                </a:solidFill>
              </a:rPr>
              <a:t>ค่าเฉลี่ย </a:t>
            </a:r>
            <a:r>
              <a:rPr lang="en-US" sz="1100" dirty="0">
                <a:solidFill>
                  <a:schemeClr val="bg1"/>
                </a:solidFill>
              </a:rPr>
              <a:t>CreditScore</a:t>
            </a:r>
            <a:r>
              <a:rPr lang="en-US" sz="1050" dirty="0">
                <a:solidFill>
                  <a:schemeClr val="bg1"/>
                </a:solidFill>
              </a:rPr>
              <a:t> </a:t>
            </a:r>
            <a:r>
              <a:rPr lang="th-TH" sz="1050" dirty="0">
                <a:solidFill>
                  <a:schemeClr val="bg1"/>
                </a:solidFill>
              </a:rPr>
              <a:t>กลุ่ม </a:t>
            </a:r>
            <a:r>
              <a:rPr lang="en-US" sz="1050" dirty="0">
                <a:solidFill>
                  <a:schemeClr val="bg1"/>
                </a:solidFill>
              </a:rPr>
              <a:t>Not Approved (0): 0.6319</a:t>
            </a:r>
            <a:r>
              <a:rPr lang="th-TH" sz="1050" dirty="0">
                <a:solidFill>
                  <a:schemeClr val="bg1"/>
                </a:solidFill>
              </a:rPr>
              <a:t> </a:t>
            </a:r>
            <a:r>
              <a:rPr lang="en-US" sz="1050" dirty="0">
                <a:solidFill>
                  <a:schemeClr val="bg1"/>
                </a:solidFill>
              </a:rPr>
              <a:t>(383 Samples)</a:t>
            </a:r>
          </a:p>
          <a:p>
            <a:r>
              <a:rPr lang="th-TH" sz="1050" dirty="0">
                <a:solidFill>
                  <a:schemeClr val="bg1"/>
                </a:solidFill>
              </a:rPr>
              <a:t>ค่า </a:t>
            </a:r>
            <a:r>
              <a:rPr lang="en-US" sz="1050" dirty="0">
                <a:solidFill>
                  <a:schemeClr val="bg1"/>
                </a:solidFill>
              </a:rPr>
              <a:t>T-statistic: 10.6384</a:t>
            </a:r>
            <a:endParaRPr lang="th-TH" sz="1050" dirty="0">
              <a:solidFill>
                <a:schemeClr val="bg1"/>
              </a:solidFill>
            </a:endParaRPr>
          </a:p>
          <a:p>
            <a:r>
              <a:rPr lang="th-TH" sz="1050" dirty="0">
                <a:solidFill>
                  <a:schemeClr val="bg1"/>
                </a:solidFill>
              </a:rPr>
              <a:t>ค่า </a:t>
            </a:r>
            <a:r>
              <a:rPr lang="en-US" sz="1050" dirty="0">
                <a:solidFill>
                  <a:schemeClr val="bg1"/>
                </a:solidFill>
              </a:rPr>
              <a:t>T </a:t>
            </a:r>
            <a:r>
              <a:rPr lang="th-TH" sz="1050" dirty="0">
                <a:solidFill>
                  <a:schemeClr val="bg1"/>
                </a:solidFill>
              </a:rPr>
              <a:t>ที่สูงมากนี้บ่งชี้ว่ามีความแตกต่างระหว่างค่าเฉลี่ยของทั้งสองกลุ่มค่อนข้างมากเมื่อเทียบกับความผันแปรภายในกลุ่ม</a:t>
            </a:r>
            <a:endParaRPr lang="en-US" sz="1050" dirty="0">
              <a:solidFill>
                <a:schemeClr val="bg1"/>
              </a:solidFill>
            </a:endParaRPr>
          </a:p>
          <a:p>
            <a:r>
              <a:rPr lang="th-TH" sz="1050" dirty="0">
                <a:solidFill>
                  <a:schemeClr val="bg1"/>
                </a:solidFill>
              </a:rPr>
              <a:t>ค่า </a:t>
            </a:r>
            <a:r>
              <a:rPr lang="en-US" sz="1050" dirty="0">
                <a:solidFill>
                  <a:schemeClr val="bg1"/>
                </a:solidFill>
              </a:rPr>
              <a:t>P-value: 4.49 x 10</a:t>
            </a:r>
            <a:r>
              <a:rPr lang="en-US" sz="1050" baseline="30000" dirty="0">
                <a:solidFill>
                  <a:schemeClr val="bg1"/>
                </a:solidFill>
              </a:rPr>
              <a:t>-23</a:t>
            </a:r>
          </a:p>
          <a:p>
            <a:r>
              <a:rPr lang="en-US" sz="1050" b="1" dirty="0">
                <a:solidFill>
                  <a:schemeClr val="bg1"/>
                </a:solidFill>
              </a:rPr>
              <a:t>P-value &lt; 0.05: </a:t>
            </a:r>
            <a:r>
              <a:rPr lang="th-TH" sz="1050" b="1" dirty="0">
                <a:solidFill>
                  <a:schemeClr val="bg1"/>
                </a:solidFill>
              </a:rPr>
              <a:t>ปฏิเสธ </a:t>
            </a:r>
            <a:r>
              <a:rPr lang="en-US" sz="1050" b="1" dirty="0">
                <a:solidFill>
                  <a:schemeClr val="bg1"/>
                </a:solidFill>
              </a:rPr>
              <a:t>H0 </a:t>
            </a:r>
            <a:r>
              <a:rPr lang="th-TH" sz="1050" b="1" dirty="0">
                <a:solidFill>
                  <a:schemeClr val="bg1"/>
                </a:solidFill>
              </a:rPr>
              <a:t>สรุปได้ว่า </a:t>
            </a:r>
            <a:r>
              <a:rPr lang="en-US" sz="1050" b="1" dirty="0">
                <a:solidFill>
                  <a:schemeClr val="bg1"/>
                </a:solidFill>
              </a:rPr>
              <a:t>Credit Score </a:t>
            </a:r>
            <a:r>
              <a:rPr lang="th-TH" sz="1050" b="1" dirty="0">
                <a:solidFill>
                  <a:schemeClr val="bg1"/>
                </a:solidFill>
              </a:rPr>
              <a:t>เฉลี่ยแตกต่างกันอย่างมีนัยสำคัญ</a:t>
            </a:r>
            <a:endParaRPr lang="en-US" sz="1050" b="1" dirty="0">
              <a:solidFill>
                <a:schemeClr val="bg1"/>
              </a:solidFill>
            </a:endParaRPr>
          </a:p>
        </p:txBody>
      </p:sp>
      <p:sp>
        <p:nvSpPr>
          <p:cNvPr id="10" name="TextBox 9">
            <a:extLst>
              <a:ext uri="{FF2B5EF4-FFF2-40B4-BE49-F238E27FC236}">
                <a16:creationId xmlns:a16="http://schemas.microsoft.com/office/drawing/2014/main" id="{E528929F-4BAD-4DD9-8BE8-65ED6668146A}"/>
              </a:ext>
            </a:extLst>
          </p:cNvPr>
          <p:cNvSpPr txBox="1"/>
          <p:nvPr/>
        </p:nvSpPr>
        <p:spPr>
          <a:xfrm>
            <a:off x="1212368" y="5740908"/>
            <a:ext cx="9767264" cy="609398"/>
          </a:xfrm>
          <a:prstGeom prst="rect">
            <a:avLst/>
          </a:prstGeom>
          <a:noFill/>
        </p:spPr>
        <p:txBody>
          <a:bodyPr wrap="square">
            <a:spAutoFit/>
          </a:bodyPr>
          <a:lstStyle/>
          <a:p>
            <a:r>
              <a:rPr lang="th-TH" sz="1200" dirty="0"/>
              <a:t>ผลจากการวิเคราะห์ความสัมพันธ์ของฟีเจอร์ (</a:t>
            </a:r>
            <a:r>
              <a:rPr lang="en-US" sz="1200" dirty="0"/>
              <a:t>Correlation Analysis) </a:t>
            </a:r>
            <a:r>
              <a:rPr lang="th-TH" sz="1200" dirty="0"/>
              <a:t>เป็นไปตามสมมติฐานที่ว่ามีกลุ่มลูกค้า (</a:t>
            </a:r>
            <a:r>
              <a:rPr lang="en-US" sz="1200" dirty="0"/>
              <a:t>Segments) </a:t>
            </a:r>
            <a:r>
              <a:rPr lang="th-TH" sz="1200" dirty="0"/>
              <a:t>ที่มีความเสี่ยงสูง/ต่ำ ที่แตกต่างกันชัดเจนหรือไม่? </a:t>
            </a:r>
            <a:r>
              <a:rPr lang="en-US" sz="1200" dirty="0"/>
              <a:t>-- </a:t>
            </a:r>
            <a:r>
              <a:rPr lang="th-TH" sz="1200" dirty="0"/>
              <a:t>สรุป ค่าเฉลี่ย </a:t>
            </a:r>
            <a:r>
              <a:rPr lang="en-US" sz="1200" dirty="0"/>
              <a:t>Credit Score</a:t>
            </a:r>
            <a:r>
              <a:rPr lang="th-TH" sz="1200" dirty="0"/>
              <a:t> ของผู้ที่ได้รับการอนุมิติ </a:t>
            </a:r>
            <a:r>
              <a:rPr lang="th-TH" sz="1200" b="1" dirty="0"/>
              <a:t>แตกต่าง</a:t>
            </a:r>
            <a:r>
              <a:rPr lang="th-TH" sz="1200" dirty="0"/>
              <a:t> จากผู้ที่ไม่ได้รับการอนุมัติ</a:t>
            </a:r>
          </a:p>
        </p:txBody>
      </p:sp>
      <p:sp>
        <p:nvSpPr>
          <p:cNvPr id="9" name="TextBox 8">
            <a:extLst>
              <a:ext uri="{FF2B5EF4-FFF2-40B4-BE49-F238E27FC236}">
                <a16:creationId xmlns:a16="http://schemas.microsoft.com/office/drawing/2014/main" id="{B5E0131F-6DCA-4E3A-96A1-B2F855BE6356}"/>
              </a:ext>
            </a:extLst>
          </p:cNvPr>
          <p:cNvSpPr txBox="1"/>
          <p:nvPr/>
        </p:nvSpPr>
        <p:spPr>
          <a:xfrm>
            <a:off x="481614" y="1333131"/>
            <a:ext cx="6094520" cy="393954"/>
          </a:xfrm>
          <a:prstGeom prst="rect">
            <a:avLst/>
          </a:prstGeom>
          <a:noFill/>
        </p:spPr>
        <p:txBody>
          <a:bodyPr wrap="square">
            <a:spAutoFit/>
          </a:bodyPr>
          <a:lstStyle/>
          <a:p>
            <a:r>
              <a:rPr lang="th-TH" b="1" dirty="0"/>
              <a:t>การวิเคราะห์ข้อมูลเบื้องต้น (</a:t>
            </a:r>
            <a:r>
              <a:rPr lang="en-US" b="1" dirty="0"/>
              <a:t>Analytical Insights)</a:t>
            </a:r>
          </a:p>
        </p:txBody>
      </p:sp>
      <p:sp>
        <p:nvSpPr>
          <p:cNvPr id="11" name="TextBox 10">
            <a:extLst>
              <a:ext uri="{FF2B5EF4-FFF2-40B4-BE49-F238E27FC236}">
                <a16:creationId xmlns:a16="http://schemas.microsoft.com/office/drawing/2014/main" id="{4EE4A3E0-5007-4E2B-B0CD-A41A2037BC93}"/>
              </a:ext>
            </a:extLst>
          </p:cNvPr>
          <p:cNvSpPr txBox="1"/>
          <p:nvPr/>
        </p:nvSpPr>
        <p:spPr>
          <a:xfrm>
            <a:off x="2710475" y="2783177"/>
            <a:ext cx="6708733" cy="972574"/>
          </a:xfrm>
          <a:prstGeom prst="rect">
            <a:avLst/>
          </a:prstGeom>
          <a:noFill/>
        </p:spPr>
        <p:txBody>
          <a:bodyPr wrap="square">
            <a:spAutoFit/>
          </a:bodyPr>
          <a:lstStyle/>
          <a:p>
            <a:r>
              <a:rPr lang="en-US" sz="1100" b="1" dirty="0">
                <a:solidFill>
                  <a:schemeClr val="bg1"/>
                </a:solidFill>
              </a:rPr>
              <a:t>Independent Samples T-test</a:t>
            </a:r>
            <a:endParaRPr lang="th-TH" sz="1100" b="1" dirty="0">
              <a:solidFill>
                <a:schemeClr val="bg1"/>
              </a:solidFill>
            </a:endParaRPr>
          </a:p>
          <a:p>
            <a:r>
              <a:rPr lang="th-TH" sz="1100" dirty="0">
                <a:solidFill>
                  <a:schemeClr val="bg1"/>
                </a:solidFill>
              </a:rPr>
              <a:t>สมมติฐาน </a:t>
            </a:r>
          </a:p>
          <a:p>
            <a:r>
              <a:rPr lang="en-US" sz="1100" dirty="0">
                <a:solidFill>
                  <a:schemeClr val="bg1"/>
                </a:solidFill>
              </a:rPr>
              <a:t>H</a:t>
            </a:r>
            <a:r>
              <a:rPr lang="en-US" sz="1100" baseline="-25000" dirty="0">
                <a:solidFill>
                  <a:schemeClr val="bg1"/>
                </a:solidFill>
              </a:rPr>
              <a:t>0</a:t>
            </a:r>
            <a:r>
              <a:rPr lang="en-US" sz="1100" dirty="0">
                <a:solidFill>
                  <a:schemeClr val="bg1"/>
                </a:solidFill>
              </a:rPr>
              <a:t> (</a:t>
            </a:r>
            <a:r>
              <a:rPr lang="th-TH" sz="1100" dirty="0">
                <a:solidFill>
                  <a:schemeClr val="bg1"/>
                </a:solidFill>
              </a:rPr>
              <a:t>สมมติฐานว่าง): ค่าเฉลี่ย </a:t>
            </a:r>
            <a:r>
              <a:rPr lang="en-US" sz="1100" dirty="0">
                <a:solidFill>
                  <a:schemeClr val="bg1"/>
                </a:solidFill>
              </a:rPr>
              <a:t>CreditScore </a:t>
            </a:r>
            <a:r>
              <a:rPr lang="th-TH" sz="1100" dirty="0">
                <a:solidFill>
                  <a:schemeClr val="bg1"/>
                </a:solidFill>
              </a:rPr>
              <a:t>ของผู้ที่ได้รับการอนุมัติ </a:t>
            </a:r>
            <a:r>
              <a:rPr lang="th-TH" sz="1100" b="1" dirty="0">
                <a:solidFill>
                  <a:schemeClr val="bg1"/>
                </a:solidFill>
              </a:rPr>
              <a:t>ไม่แตกต่าง </a:t>
            </a:r>
            <a:r>
              <a:rPr lang="th-TH" sz="1100" dirty="0">
                <a:solidFill>
                  <a:schemeClr val="bg1"/>
                </a:solidFill>
              </a:rPr>
              <a:t>จากผู้ที่ไม่ได้รับการอนุมัติ</a:t>
            </a:r>
          </a:p>
          <a:p>
            <a:r>
              <a:rPr lang="en-US" sz="1100" dirty="0">
                <a:solidFill>
                  <a:schemeClr val="bg1"/>
                </a:solidFill>
              </a:rPr>
              <a:t>H</a:t>
            </a:r>
            <a:r>
              <a:rPr lang="en-US" sz="1100" baseline="-25000" dirty="0">
                <a:solidFill>
                  <a:schemeClr val="bg1"/>
                </a:solidFill>
              </a:rPr>
              <a:t>a</a:t>
            </a:r>
            <a:r>
              <a:rPr lang="en-US" sz="1100" dirty="0">
                <a:solidFill>
                  <a:schemeClr val="bg1"/>
                </a:solidFill>
              </a:rPr>
              <a:t> (</a:t>
            </a:r>
            <a:r>
              <a:rPr lang="th-TH" sz="1100" dirty="0">
                <a:solidFill>
                  <a:schemeClr val="bg1"/>
                </a:solidFill>
              </a:rPr>
              <a:t>สมมติฐานทางเลือก): ค่าเฉลี่ย </a:t>
            </a:r>
            <a:r>
              <a:rPr lang="en-US" sz="1100" dirty="0">
                <a:solidFill>
                  <a:schemeClr val="bg1"/>
                </a:solidFill>
              </a:rPr>
              <a:t>CreditScore </a:t>
            </a:r>
            <a:r>
              <a:rPr lang="th-TH" sz="1100" dirty="0">
                <a:solidFill>
                  <a:schemeClr val="bg1"/>
                </a:solidFill>
              </a:rPr>
              <a:t>ของผู้ที่ได้รับการอนุมัติ </a:t>
            </a:r>
            <a:r>
              <a:rPr lang="th-TH" sz="1100" b="1" dirty="0">
                <a:solidFill>
                  <a:schemeClr val="bg1"/>
                </a:solidFill>
              </a:rPr>
              <a:t>แตกต่าง</a:t>
            </a:r>
            <a:r>
              <a:rPr lang="th-TH" sz="1100" dirty="0">
                <a:solidFill>
                  <a:schemeClr val="bg1"/>
                </a:solidFill>
              </a:rPr>
              <a:t> จากผู้ที่ไม่ได้รับการอนุมัติ</a:t>
            </a:r>
            <a:endParaRPr lang="en-US" sz="1100" dirty="0">
              <a:solidFill>
                <a:schemeClr val="bg1"/>
              </a:solidFill>
            </a:endParaRPr>
          </a:p>
        </p:txBody>
      </p:sp>
      <p:sp>
        <p:nvSpPr>
          <p:cNvPr id="13" name="Google Shape;143;p5">
            <a:extLst>
              <a:ext uri="{FF2B5EF4-FFF2-40B4-BE49-F238E27FC236}">
                <a16:creationId xmlns:a16="http://schemas.microsoft.com/office/drawing/2014/main" id="{6A3E41AF-8A15-42F3-95AD-1EB3AAB7342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78474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TextBox 3">
            <a:extLst>
              <a:ext uri="{FF2B5EF4-FFF2-40B4-BE49-F238E27FC236}">
                <a16:creationId xmlns:a16="http://schemas.microsoft.com/office/drawing/2014/main" id="{CC542A17-298A-4C41-A170-A9868F900425}"/>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9" name="TextBox 8">
            <a:extLst>
              <a:ext uri="{FF2B5EF4-FFF2-40B4-BE49-F238E27FC236}">
                <a16:creationId xmlns:a16="http://schemas.microsoft.com/office/drawing/2014/main" id="{6BF11423-D311-4704-9DCD-01EFA8C5EA3F}"/>
              </a:ext>
            </a:extLst>
          </p:cNvPr>
          <p:cNvSpPr txBox="1"/>
          <p:nvPr/>
        </p:nvSpPr>
        <p:spPr>
          <a:xfrm>
            <a:off x="419470" y="1735769"/>
            <a:ext cx="11263544" cy="794064"/>
          </a:xfrm>
          <a:prstGeom prst="rect">
            <a:avLst/>
          </a:prstGeom>
          <a:noFill/>
        </p:spPr>
        <p:txBody>
          <a:bodyPr wrap="square">
            <a:spAutoFit/>
          </a:bodyPr>
          <a:lstStyle/>
          <a:p>
            <a:r>
              <a:rPr lang="th-TH" sz="1200" dirty="0"/>
              <a:t>จากผลการวิเคราะห์ </a:t>
            </a:r>
            <a:r>
              <a:rPr lang="en-US" sz="1200" dirty="0"/>
              <a:t>T-test </a:t>
            </a:r>
            <a:r>
              <a:rPr lang="th-TH" sz="1200" dirty="0"/>
              <a:t>พบว่า </a:t>
            </a:r>
            <a:r>
              <a:rPr lang="en-US" sz="1200" dirty="0"/>
              <a:t>Credit Score </a:t>
            </a:r>
            <a:r>
              <a:rPr lang="th-TH" sz="1200" dirty="0"/>
              <a:t>เป็นตัวแปรที่มีพลังในการจำแนกสูงมากระหว่างกลุ่มลูกค้าที่ได้รับการอนุมัติและไม่ได้รับการอนุมัติ ข้อมูลนี้ชี้ให้เห็นถึงกลไกการตัดสินใจที่เข้มแข็ง (</a:t>
            </a:r>
            <a:r>
              <a:rPr lang="en-US" sz="1200" dirty="0"/>
              <a:t>Strong Decision Mechanism) </a:t>
            </a:r>
            <a:r>
              <a:rPr lang="th-TH" sz="1200" dirty="0"/>
              <a:t>แต่ก็แฝงไว้ด้วยข้อจำกัดที่ควรนำไปสู่การปรับปรุงเชิงกลยุทธ์</a:t>
            </a:r>
          </a:p>
          <a:p>
            <a:endParaRPr lang="th-TH" sz="1200" dirty="0"/>
          </a:p>
        </p:txBody>
      </p:sp>
      <p:sp>
        <p:nvSpPr>
          <p:cNvPr id="19" name="TextBox 18">
            <a:extLst>
              <a:ext uri="{FF2B5EF4-FFF2-40B4-BE49-F238E27FC236}">
                <a16:creationId xmlns:a16="http://schemas.microsoft.com/office/drawing/2014/main" id="{792E75F8-3353-489E-99A3-81D7AC608CEA}"/>
              </a:ext>
            </a:extLst>
          </p:cNvPr>
          <p:cNvSpPr txBox="1"/>
          <p:nvPr/>
        </p:nvSpPr>
        <p:spPr>
          <a:xfrm>
            <a:off x="588474" y="2447466"/>
            <a:ext cx="11094539" cy="2012859"/>
          </a:xfrm>
          <a:prstGeom prst="rect">
            <a:avLst/>
          </a:prstGeom>
          <a:noFill/>
        </p:spPr>
        <p:txBody>
          <a:bodyPr wrap="square">
            <a:spAutoFit/>
          </a:bodyPr>
          <a:lstStyle/>
          <a:p>
            <a:r>
              <a:rPr lang="en-US" sz="1200" b="1" dirty="0"/>
              <a:t>1. </a:t>
            </a:r>
            <a:r>
              <a:rPr lang="th-TH" sz="1200" b="1" dirty="0"/>
              <a:t>สมมติฐานการแบ่งกลุ่มลูกค้าตามความเสี่ยง (</a:t>
            </a:r>
            <a:r>
              <a:rPr lang="en-US" sz="1200" b="1" dirty="0"/>
              <a:t>Customer Segmentation)</a:t>
            </a:r>
          </a:p>
          <a:p>
            <a:r>
              <a:rPr lang="th-TH" sz="1200" b="1" dirty="0"/>
              <a:t>คำตอบ</a:t>
            </a:r>
            <a:r>
              <a:rPr lang="th-TH" sz="1200" dirty="0"/>
              <a:t>: มีกลุ่มลูกค้าที่มีความเสี่ยงสูง/ต่ำ ที่แตกต่างกันอย่างชัดเจน</a:t>
            </a:r>
            <a:endParaRPr lang="en-US" sz="1200" dirty="0"/>
          </a:p>
          <a:p>
            <a:endParaRPr lang="th-TH" sz="1200" dirty="0"/>
          </a:p>
          <a:p>
            <a:r>
              <a:rPr lang="th-TH" sz="1200" b="1" dirty="0"/>
              <a:t>กลุ่มความเสี่ยงต่ำ (</a:t>
            </a:r>
            <a:r>
              <a:rPr lang="en-US" sz="1200" b="1" dirty="0"/>
              <a:t>Low-Risk/Approved Group): </a:t>
            </a:r>
            <a:r>
              <a:rPr lang="th-TH" sz="1200" dirty="0"/>
              <a:t>ลูกค้าที่ได้รับอนุมัติมี </a:t>
            </a:r>
            <a:r>
              <a:rPr lang="en-US" sz="1200" dirty="0"/>
              <a:t>Credit Score </a:t>
            </a:r>
            <a:r>
              <a:rPr lang="th-TH" sz="1200" dirty="0"/>
              <a:t>เฉลี่ยสูงถึง 4.61 สะท้อนให้เห็นว่ากลุ่มนี้มีประวัติทางการเงินที่ดีและตรงตามเกณฑ์หลักของธนาคารอย่างชัดเจน</a:t>
            </a:r>
            <a:endParaRPr lang="en-US" sz="1200" dirty="0"/>
          </a:p>
          <a:p>
            <a:endParaRPr lang="th-TH" sz="1200" dirty="0"/>
          </a:p>
          <a:p>
            <a:r>
              <a:rPr lang="th-TH" sz="1200" b="1" dirty="0"/>
              <a:t>กลุ่มความเสี่ยงสูง (</a:t>
            </a:r>
            <a:r>
              <a:rPr lang="en-US" sz="1200" b="1" dirty="0"/>
              <a:t>High-Risk/Not Approved Group): </a:t>
            </a:r>
            <a:r>
              <a:rPr lang="th-TH" sz="1200" dirty="0"/>
              <a:t>ลูกค้าที่ไม่ได้รับการอนุมัติมี </a:t>
            </a:r>
            <a:r>
              <a:rPr lang="en-US" sz="1200" dirty="0"/>
              <a:t>Credit Score </a:t>
            </a:r>
            <a:r>
              <a:rPr lang="th-TH" sz="1200" dirty="0"/>
              <a:t>เฉลี่ยต่ำมากที่ 0.63 แสดงให้เห็นว่ากลุ่มนี้มีโปรไฟล์ความเสี่ยงสูงมากและถูกปฏิเสธอย่างชัดเจน</a:t>
            </a:r>
          </a:p>
        </p:txBody>
      </p:sp>
      <p:sp>
        <p:nvSpPr>
          <p:cNvPr id="21" name="TextBox 20">
            <a:extLst>
              <a:ext uri="{FF2B5EF4-FFF2-40B4-BE49-F238E27FC236}">
                <a16:creationId xmlns:a16="http://schemas.microsoft.com/office/drawing/2014/main" id="{3DAEB996-E1F4-4C9E-B76E-F255BEE935D0}"/>
              </a:ext>
            </a:extLst>
          </p:cNvPr>
          <p:cNvSpPr txBox="1"/>
          <p:nvPr/>
        </p:nvSpPr>
        <p:spPr>
          <a:xfrm>
            <a:off x="588474" y="4637327"/>
            <a:ext cx="10474862" cy="350865"/>
          </a:xfrm>
          <a:prstGeom prst="rect">
            <a:avLst/>
          </a:prstGeom>
          <a:noFill/>
        </p:spPr>
        <p:txBody>
          <a:bodyPr wrap="square">
            <a:spAutoFit/>
          </a:bodyPr>
          <a:lstStyle/>
          <a:p>
            <a:r>
              <a:rPr lang="th-TH" sz="1200" b="1" dirty="0"/>
              <a:t>ข้อสรุปเชิงธุรกิจ</a:t>
            </a:r>
            <a:r>
              <a:rPr lang="th-TH" sz="1200" dirty="0"/>
              <a:t>: ปัจจุบัน </a:t>
            </a:r>
            <a:r>
              <a:rPr lang="en-US" sz="1200" dirty="0"/>
              <a:t>Credit Score </a:t>
            </a:r>
            <a:r>
              <a:rPr lang="th-TH" sz="1200" dirty="0"/>
              <a:t>เป็นปัจจัยขับเคลื่อนหลัก (</a:t>
            </a:r>
            <a:r>
              <a:rPr lang="en-US" sz="1200" dirty="0"/>
              <a:t>Primary Driver) </a:t>
            </a:r>
            <a:r>
              <a:rPr lang="th-TH" sz="1200" dirty="0"/>
              <a:t>ในกระบวนการอนุมัติ ทำให้เกิดการแบ่งกลุ่มลูกค้าเป็นสองขั้วอย่างมีประสิทธิภาพ</a:t>
            </a:r>
            <a:endParaRPr lang="en-US" sz="1200" dirty="0"/>
          </a:p>
        </p:txBody>
      </p:sp>
      <p:sp>
        <p:nvSpPr>
          <p:cNvPr id="7" name="Google Shape;143;p5">
            <a:extLst>
              <a:ext uri="{FF2B5EF4-FFF2-40B4-BE49-F238E27FC236}">
                <a16:creationId xmlns:a16="http://schemas.microsoft.com/office/drawing/2014/main" id="{4754FEF6-8367-4623-AF0B-23D3F8E1BF9E}"/>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28362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TextBox 4">
            <a:extLst>
              <a:ext uri="{FF2B5EF4-FFF2-40B4-BE49-F238E27FC236}">
                <a16:creationId xmlns:a16="http://schemas.microsoft.com/office/drawing/2014/main" id="{7DE5A3E5-30D2-47C9-A012-A3A8794E438B}"/>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7" name="TextBox 6">
            <a:extLst>
              <a:ext uri="{FF2B5EF4-FFF2-40B4-BE49-F238E27FC236}">
                <a16:creationId xmlns:a16="http://schemas.microsoft.com/office/drawing/2014/main" id="{AB504B52-1315-45D7-BB34-508C91A4275E}"/>
              </a:ext>
            </a:extLst>
          </p:cNvPr>
          <p:cNvSpPr txBox="1"/>
          <p:nvPr/>
        </p:nvSpPr>
        <p:spPr>
          <a:xfrm>
            <a:off x="597022" y="1777114"/>
            <a:ext cx="8067583" cy="350865"/>
          </a:xfrm>
          <a:prstGeom prst="rect">
            <a:avLst/>
          </a:prstGeom>
          <a:noFill/>
        </p:spPr>
        <p:txBody>
          <a:bodyPr wrap="square">
            <a:spAutoFit/>
          </a:bodyPr>
          <a:lstStyle/>
          <a:p>
            <a:r>
              <a:rPr lang="th-TH" sz="1200" b="1" dirty="0"/>
              <a:t>2. ข้อบกพร่องในเกณฑ์การตัดสินใจแบบเดิม</a:t>
            </a:r>
            <a:endParaRPr lang="en-US" sz="1200" b="1" dirty="0"/>
          </a:p>
        </p:txBody>
      </p:sp>
      <p:sp>
        <p:nvSpPr>
          <p:cNvPr id="10" name="TextBox 9">
            <a:extLst>
              <a:ext uri="{FF2B5EF4-FFF2-40B4-BE49-F238E27FC236}">
                <a16:creationId xmlns:a16="http://schemas.microsoft.com/office/drawing/2014/main" id="{27991AA0-68DA-492C-8718-4120E8B6DC15}"/>
              </a:ext>
            </a:extLst>
          </p:cNvPr>
          <p:cNvSpPr txBox="1"/>
          <p:nvPr/>
        </p:nvSpPr>
        <p:spPr>
          <a:xfrm>
            <a:off x="597023" y="2108576"/>
            <a:ext cx="8662388" cy="350865"/>
          </a:xfrm>
          <a:prstGeom prst="rect">
            <a:avLst/>
          </a:prstGeom>
          <a:noFill/>
        </p:spPr>
        <p:txBody>
          <a:bodyPr wrap="square">
            <a:spAutoFit/>
          </a:bodyPr>
          <a:lstStyle/>
          <a:p>
            <a:r>
              <a:rPr lang="th-TH" sz="1200" b="1" dirty="0"/>
              <a:t>คำตอบ</a:t>
            </a:r>
            <a:r>
              <a:rPr lang="th-TH" sz="1200" dirty="0"/>
              <a:t>: หากเกณฑ์การตัดสินใจพึ่งพา </a:t>
            </a:r>
            <a:r>
              <a:rPr lang="en-US" sz="1200" dirty="0"/>
              <a:t>CreditScore </a:t>
            </a:r>
            <a:r>
              <a:rPr lang="th-TH" sz="1200" dirty="0"/>
              <a:t>เพียงอย่างเดียวหรือใช้ค่า </a:t>
            </a:r>
            <a:r>
              <a:rPr lang="en-US" sz="1200" dirty="0"/>
              <a:t>Cutoff </a:t>
            </a:r>
            <a:r>
              <a:rPr lang="th-TH" sz="1200" dirty="0"/>
              <a:t>ที่ไม่ยืดหยุ่น อาจเกิดข้อบกพร่องดังต่อไปนี้</a:t>
            </a:r>
            <a:endParaRPr lang="en-US" sz="1200" dirty="0"/>
          </a:p>
        </p:txBody>
      </p:sp>
      <p:sp>
        <p:nvSpPr>
          <p:cNvPr id="9" name="Google Shape;143;p5">
            <a:extLst>
              <a:ext uri="{FF2B5EF4-FFF2-40B4-BE49-F238E27FC236}">
                <a16:creationId xmlns:a16="http://schemas.microsoft.com/office/drawing/2014/main" id="{373ED711-5169-4942-8D07-63BD67AFC2A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graphicFrame>
        <p:nvGraphicFramePr>
          <p:cNvPr id="11" name="Table 10">
            <a:extLst>
              <a:ext uri="{FF2B5EF4-FFF2-40B4-BE49-F238E27FC236}">
                <a16:creationId xmlns:a16="http://schemas.microsoft.com/office/drawing/2014/main" id="{B7FB901A-9EE0-45C7-93AE-D6B121E12E79}"/>
              </a:ext>
            </a:extLst>
          </p:cNvPr>
          <p:cNvGraphicFramePr>
            <a:graphicFrameLocks noGrp="1"/>
          </p:cNvGraphicFramePr>
          <p:nvPr>
            <p:extLst>
              <p:ext uri="{D42A27DB-BD31-4B8C-83A1-F6EECF244321}">
                <p14:modId xmlns:p14="http://schemas.microsoft.com/office/powerpoint/2010/main" val="2157206288"/>
              </p:ext>
            </p:extLst>
          </p:nvPr>
        </p:nvGraphicFramePr>
        <p:xfrm>
          <a:off x="1764806" y="2790903"/>
          <a:ext cx="8662388" cy="2773680"/>
        </p:xfrm>
        <a:graphic>
          <a:graphicData uri="http://schemas.openxmlformats.org/drawingml/2006/table">
            <a:tbl>
              <a:tblPr>
                <a:tableStyleId>{EB9631B5-78F2-41C9-869B-9F39066F8104}</a:tableStyleId>
              </a:tblPr>
              <a:tblGrid>
                <a:gridCol w="4331194">
                  <a:extLst>
                    <a:ext uri="{9D8B030D-6E8A-4147-A177-3AD203B41FA5}">
                      <a16:colId xmlns:a16="http://schemas.microsoft.com/office/drawing/2014/main" val="1592008969"/>
                    </a:ext>
                  </a:extLst>
                </a:gridCol>
                <a:gridCol w="4331194">
                  <a:extLst>
                    <a:ext uri="{9D8B030D-6E8A-4147-A177-3AD203B41FA5}">
                      <a16:colId xmlns:a16="http://schemas.microsoft.com/office/drawing/2014/main" val="251061537"/>
                    </a:ext>
                  </a:extLst>
                </a:gridCol>
              </a:tblGrid>
              <a:tr h="312321">
                <a:tc>
                  <a:txBody>
                    <a:bodyPr/>
                    <a:lstStyle/>
                    <a:p>
                      <a:pPr algn="ctr" rtl="0"/>
                      <a:r>
                        <a:rPr lang="th-TH" sz="1600" b="1" dirty="0">
                          <a:solidFill>
                            <a:schemeClr val="bg1"/>
                          </a:solidFill>
                          <a:effectLst/>
                          <a:latin typeface="Calibri" panose="020F0502020204030204" pitchFamily="34" charset="0"/>
                        </a:rPr>
                        <a:t>ข้อบกพร่องที่อาจเกิดขึ้น</a:t>
                      </a:r>
                      <a:endParaRPr lang="th-TH" sz="1600" dirty="0">
                        <a:solidFill>
                          <a:schemeClr val="bg1"/>
                        </a:solidFill>
                        <a:effectLst/>
                        <a:latin typeface="Calibri" panose="020F0502020204030204" pitchFamily="34" charset="0"/>
                      </a:endParaRPr>
                    </a:p>
                  </a:txBody>
                  <a:tcPr marL="114300" marR="114300" marT="76200" marB="76200" anchor="ctr">
                    <a:solidFill>
                      <a:schemeClr val="tx1"/>
                    </a:solidFill>
                  </a:tcPr>
                </a:tc>
                <a:tc>
                  <a:txBody>
                    <a:bodyPr/>
                    <a:lstStyle/>
                    <a:p>
                      <a:pPr algn="ctr" rtl="0"/>
                      <a:r>
                        <a:rPr lang="th-TH" sz="1600" b="1" dirty="0">
                          <a:solidFill>
                            <a:schemeClr val="bg1"/>
                          </a:solidFill>
                          <a:effectLst/>
                          <a:latin typeface="Calibri" panose="020F0502020204030204" pitchFamily="34" charset="0"/>
                        </a:rPr>
                        <a:t>นัยยะทางธุรกิจ</a:t>
                      </a:r>
                      <a:endParaRPr lang="th-TH" sz="1600" dirty="0">
                        <a:solidFill>
                          <a:schemeClr val="bg1"/>
                        </a:solidFill>
                        <a:effectLst/>
                        <a:latin typeface="Calibri" panose="020F0502020204030204" pitchFamily="34" charset="0"/>
                      </a:endParaRPr>
                    </a:p>
                  </a:txBody>
                  <a:tcPr marL="114300" marR="114300" marT="76200" marB="76200" anchor="ctr">
                    <a:solidFill>
                      <a:schemeClr val="tx1"/>
                    </a:solidFill>
                  </a:tcPr>
                </a:tc>
                <a:extLst>
                  <a:ext uri="{0D108BD9-81ED-4DB2-BD59-A6C34878D82A}">
                    <a16:rowId xmlns:a16="http://schemas.microsoft.com/office/drawing/2014/main" val="4058207453"/>
                  </a:ext>
                </a:extLst>
              </a:tr>
              <a:tr h="676695">
                <a:tc>
                  <a:txBody>
                    <a:bodyPr/>
                    <a:lstStyle/>
                    <a:p>
                      <a:pPr rtl="0"/>
                      <a:r>
                        <a:rPr lang="th-TH" sz="1400" b="0" dirty="0">
                          <a:solidFill>
                            <a:srgbClr val="1F1F1F"/>
                          </a:solidFill>
                          <a:effectLst/>
                          <a:latin typeface="Calibri" panose="020F0502020204030204" pitchFamily="34" charset="0"/>
                        </a:rPr>
                        <a:t>การพึ่งพาตัวแปรเดียวมากเกินไป (</a:t>
                      </a:r>
                      <a:r>
                        <a:rPr lang="en-US" sz="1400" b="0" dirty="0">
                          <a:solidFill>
                            <a:srgbClr val="1F1F1F"/>
                          </a:solidFill>
                          <a:effectLst/>
                          <a:latin typeface="Calibri" panose="020F0502020204030204" pitchFamily="34" charset="0"/>
                          <a:cs typeface="Calibri" panose="020F0502020204030204" pitchFamily="34" charset="0"/>
                        </a:rPr>
                        <a:t>Over-reliance on CreditScore)	</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อาจละเลยศักยภาพของลูกค้าที่มี </a:t>
                      </a:r>
                      <a:r>
                        <a:rPr lang="en-US" sz="1400" dirty="0">
                          <a:solidFill>
                            <a:srgbClr val="1F1F1F"/>
                          </a:solidFill>
                          <a:effectLst/>
                          <a:latin typeface="Calibri" panose="020F0502020204030204" pitchFamily="34" charset="0"/>
                          <a:cs typeface="Calibri" panose="020F0502020204030204" pitchFamily="34" charset="0"/>
                        </a:rPr>
                        <a:t>CreditScore </a:t>
                      </a:r>
                      <a:r>
                        <a:rPr lang="th-TH" sz="1400" dirty="0">
                          <a:solidFill>
                            <a:srgbClr val="1F1F1F"/>
                          </a:solidFill>
                          <a:effectLst/>
                          <a:latin typeface="Calibri" panose="020F0502020204030204" pitchFamily="34" charset="0"/>
                        </a:rPr>
                        <a:t>ปานกลาง (</a:t>
                      </a:r>
                      <a:r>
                        <a:rPr lang="en-US" sz="1400" dirty="0">
                          <a:solidFill>
                            <a:srgbClr val="1F1F1F"/>
                          </a:solidFill>
                          <a:effectLst/>
                          <a:latin typeface="Calibri" panose="020F0502020204030204" pitchFamily="34" charset="0"/>
                          <a:cs typeface="Calibri" panose="020F0502020204030204" pitchFamily="34" charset="0"/>
                        </a:rPr>
                        <a:t>Gray Zone) </a:t>
                      </a:r>
                      <a:r>
                        <a:rPr lang="th-TH" sz="1400" dirty="0">
                          <a:solidFill>
                            <a:srgbClr val="1F1F1F"/>
                          </a:solidFill>
                          <a:effectLst/>
                          <a:latin typeface="Calibri" panose="020F0502020204030204" pitchFamily="34" charset="0"/>
                        </a:rPr>
                        <a:t>แต่มีปัจจัยชดเชยอื่น ๆ ที่แข็งแกร่ง (เช่น </a:t>
                      </a:r>
                      <a:r>
                        <a:rPr lang="en-US" sz="1400" dirty="0">
                          <a:solidFill>
                            <a:srgbClr val="1F1F1F"/>
                          </a:solidFill>
                          <a:effectLst/>
                          <a:latin typeface="Calibri" panose="020F0502020204030204" pitchFamily="34" charset="0"/>
                          <a:cs typeface="Calibri" panose="020F0502020204030204" pitchFamily="34" charset="0"/>
                        </a:rPr>
                        <a:t>Income </a:t>
                      </a:r>
                      <a:r>
                        <a:rPr lang="th-TH" sz="1400" dirty="0">
                          <a:solidFill>
                            <a:srgbClr val="1F1F1F"/>
                          </a:solidFill>
                          <a:effectLst/>
                          <a:latin typeface="Calibri" panose="020F0502020204030204" pitchFamily="34" charset="0"/>
                        </a:rPr>
                        <a:t>สูงมาก หรือ</a:t>
                      </a:r>
                      <a:r>
                        <a:rPr lang="en-US" sz="1400" dirty="0">
                          <a:solidFill>
                            <a:srgbClr val="1F1F1F"/>
                          </a:solidFill>
                          <a:effectLst/>
                          <a:latin typeface="Calibri" panose="020F0502020204030204" pitchFamily="34" charset="0"/>
                          <a:cs typeface="Calibri" panose="020F0502020204030204" pitchFamily="34" charset="0"/>
                        </a:rPr>
                        <a:t> YearsEmployed </a:t>
                      </a:r>
                      <a:r>
                        <a:rPr lang="th-TH" sz="1400" dirty="0">
                          <a:solidFill>
                            <a:srgbClr val="1F1F1F"/>
                          </a:solidFill>
                          <a:effectLst/>
                          <a:latin typeface="Calibri" panose="020F0502020204030204" pitchFamily="34" charset="0"/>
                        </a:rPr>
                        <a:t>ยาวนาน) ซึ่งอาจกลายเป็นลูกค้าที่ดีในอนาคต</a:t>
                      </a:r>
                    </a:p>
                  </a:txBody>
                  <a:tcPr marL="114300" marR="114300" marT="76200" marB="76200" anchor="ctr"/>
                </a:tc>
                <a:extLst>
                  <a:ext uri="{0D108BD9-81ED-4DB2-BD59-A6C34878D82A}">
                    <a16:rowId xmlns:a16="http://schemas.microsoft.com/office/drawing/2014/main" val="4122009618"/>
                  </a:ext>
                </a:extLst>
              </a:tr>
              <a:tr h="676695">
                <a:tc>
                  <a:txBody>
                    <a:bodyPr/>
                    <a:lstStyle/>
                    <a:p>
                      <a:pPr rtl="0"/>
                      <a:r>
                        <a:rPr lang="th-TH" sz="1400" b="0" dirty="0">
                          <a:solidFill>
                            <a:srgbClr val="1F1F1F"/>
                          </a:solidFill>
                          <a:effectLst/>
                          <a:latin typeface="Calibri" panose="020F0502020204030204" pitchFamily="34" charset="0"/>
                        </a:rPr>
                        <a:t>การใช้ค่า </a:t>
                      </a:r>
                      <a:r>
                        <a:rPr lang="en-US" sz="1400" b="0" dirty="0">
                          <a:solidFill>
                            <a:srgbClr val="1F1F1F"/>
                          </a:solidFill>
                          <a:effectLst/>
                          <a:latin typeface="Calibri" panose="020F0502020204030204" pitchFamily="34" charset="0"/>
                          <a:cs typeface="Calibri" panose="020F0502020204030204" pitchFamily="34" charset="0"/>
                        </a:rPr>
                        <a:t>Cutoff </a:t>
                      </a:r>
                      <a:r>
                        <a:rPr lang="th-TH" sz="1400" b="0" dirty="0">
                          <a:solidFill>
                            <a:srgbClr val="1F1F1F"/>
                          </a:solidFill>
                          <a:effectLst/>
                          <a:latin typeface="Calibri" panose="020F0502020204030204" pitchFamily="34" charset="0"/>
                        </a:rPr>
                        <a:t>แบบแข็งตัว</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การใช้ค่า </a:t>
                      </a:r>
                      <a:r>
                        <a:rPr lang="en-US" sz="1400" dirty="0">
                          <a:solidFill>
                            <a:srgbClr val="1F1F1F"/>
                          </a:solidFill>
                          <a:effectLst/>
                          <a:latin typeface="Calibri" panose="020F0502020204030204" pitchFamily="34" charset="0"/>
                          <a:cs typeface="Calibri" panose="020F0502020204030204" pitchFamily="34" charset="0"/>
                        </a:rPr>
                        <a:t>Cutoff </a:t>
                      </a:r>
                      <a:r>
                        <a:rPr lang="th-TH" sz="1400" dirty="0">
                          <a:solidFill>
                            <a:srgbClr val="1F1F1F"/>
                          </a:solidFill>
                          <a:effectLst/>
                          <a:latin typeface="Calibri" panose="020F0502020204030204" pitchFamily="34" charset="0"/>
                        </a:rPr>
                        <a:t>แบบตายตัวอาจทำให้เสียโอกาส (</a:t>
                      </a:r>
                      <a:r>
                        <a:rPr lang="en-US" sz="1400" dirty="0">
                          <a:solidFill>
                            <a:srgbClr val="1F1F1F"/>
                          </a:solidFill>
                          <a:effectLst/>
                          <a:latin typeface="Calibri" panose="020F0502020204030204" pitchFamily="34" charset="0"/>
                          <a:cs typeface="Calibri" panose="020F0502020204030204" pitchFamily="34" charset="0"/>
                        </a:rPr>
                        <a:t>Lost Opportunities) </a:t>
                      </a:r>
                      <a:r>
                        <a:rPr lang="th-TH" sz="1400" dirty="0">
                          <a:solidFill>
                            <a:srgbClr val="1F1F1F"/>
                          </a:solidFill>
                          <a:effectLst/>
                          <a:latin typeface="Calibri" panose="020F0502020204030204" pitchFamily="34" charset="0"/>
                        </a:rPr>
                        <a:t>ในการอนุมัติลูกค้าที่เพิ่งผ่านเกณฑ์มาเพียงเล็กน้อย หรือปฏิเสธลูกค้าที่อยู่ต่ำกว่าเกณฑ์นิดเดียวแต่มีความเสี่ยงต่ำเมื่อรวมปัจจัยอื่น</a:t>
                      </a:r>
                    </a:p>
                  </a:txBody>
                  <a:tcPr marL="114300" marR="114300" marT="76200" marB="76200" anchor="ctr"/>
                </a:tc>
                <a:extLst>
                  <a:ext uri="{0D108BD9-81ED-4DB2-BD59-A6C34878D82A}">
                    <a16:rowId xmlns:a16="http://schemas.microsoft.com/office/drawing/2014/main" val="2928709794"/>
                  </a:ext>
                </a:extLst>
              </a:tr>
              <a:tr h="676695">
                <a:tc>
                  <a:txBody>
                    <a:bodyPr/>
                    <a:lstStyle/>
                    <a:p>
                      <a:pPr rtl="0"/>
                      <a:r>
                        <a:rPr lang="th-TH" sz="1400" b="0" dirty="0">
                          <a:solidFill>
                            <a:srgbClr val="1F1F1F"/>
                          </a:solidFill>
                          <a:effectLst/>
                          <a:latin typeface="Calibri" panose="020F0502020204030204" pitchFamily="34" charset="0"/>
                        </a:rPr>
                        <a:t>การไม่พิจารณา </a:t>
                      </a:r>
                      <a:r>
                        <a:rPr lang="en-US" sz="1400" b="0" dirty="0">
                          <a:solidFill>
                            <a:srgbClr val="1F1F1F"/>
                          </a:solidFill>
                          <a:effectLst/>
                          <a:latin typeface="Calibri" panose="020F0502020204030204" pitchFamily="34" charset="0"/>
                          <a:cs typeface="Calibri" panose="020F0502020204030204" pitchFamily="34" charset="0"/>
                        </a:rPr>
                        <a:t>Interaction Effects</a:t>
                      </a:r>
                    </a:p>
                  </a:txBody>
                  <a:tcPr marL="114300" marR="114300" marT="76200" marB="76200" anchor="ctr"/>
                </a:tc>
                <a:tc>
                  <a:txBody>
                    <a:bodyPr/>
                    <a:lstStyle/>
                    <a:p>
                      <a:pPr rtl="0"/>
                      <a:r>
                        <a:rPr lang="th-TH" sz="1400" dirty="0">
                          <a:solidFill>
                            <a:srgbClr val="1F1F1F"/>
                          </a:solidFill>
                          <a:effectLst/>
                          <a:latin typeface="Calibri" panose="020F0502020204030204" pitchFamily="34" charset="0"/>
                        </a:rPr>
                        <a:t>เกณฑ์แบบเดิมอาจไม่ได้ให้ความสำคัญกับการทำงานร่วมกันของปัจจัย (เช่น ลูกค้าที่มี </a:t>
                      </a:r>
                      <a:r>
                        <a:rPr lang="en-US" sz="1400" dirty="0">
                          <a:solidFill>
                            <a:srgbClr val="1F1F1F"/>
                          </a:solidFill>
                          <a:effectLst/>
                          <a:latin typeface="Calibri" panose="020F0502020204030204" pitchFamily="34" charset="0"/>
                          <a:cs typeface="Calibri" panose="020F0502020204030204" pitchFamily="34" charset="0"/>
                        </a:rPr>
                        <a:t>CreditScore </a:t>
                      </a:r>
                      <a:r>
                        <a:rPr lang="th-TH" sz="1400" dirty="0">
                          <a:solidFill>
                            <a:srgbClr val="1F1F1F"/>
                          </a:solidFill>
                          <a:effectLst/>
                          <a:latin typeface="Calibri" panose="020F0502020204030204" pitchFamily="34" charset="0"/>
                        </a:rPr>
                        <a:t>ต่ำ แต่มีประวัติการจ้างงานมั่นคงยาวนาน) ทำให้การตัดสินใจขาดความแม่นยำในกลุ่มลูกค้าที่ซับซ้อน</a:t>
                      </a:r>
                    </a:p>
                  </a:txBody>
                  <a:tcPr marL="114300" marR="114300" marT="76200" marB="76200" anchor="ctr"/>
                </a:tc>
                <a:extLst>
                  <a:ext uri="{0D108BD9-81ED-4DB2-BD59-A6C34878D82A}">
                    <a16:rowId xmlns:a16="http://schemas.microsoft.com/office/drawing/2014/main" val="2447682494"/>
                  </a:ext>
                </a:extLst>
              </a:tr>
            </a:tbl>
          </a:graphicData>
        </a:graphic>
      </p:graphicFrame>
    </p:spTree>
    <p:extLst>
      <p:ext uri="{BB962C8B-B14F-4D97-AF65-F5344CB8AC3E}">
        <p14:creationId xmlns:p14="http://schemas.microsoft.com/office/powerpoint/2010/main" val="2902234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TextBox 4">
            <a:extLst>
              <a:ext uri="{FF2B5EF4-FFF2-40B4-BE49-F238E27FC236}">
                <a16:creationId xmlns:a16="http://schemas.microsoft.com/office/drawing/2014/main" id="{8E34B7B8-EA33-4D3F-9AFF-3517A091030D}"/>
              </a:ext>
            </a:extLst>
          </p:cNvPr>
          <p:cNvSpPr txBox="1"/>
          <p:nvPr/>
        </p:nvSpPr>
        <p:spPr>
          <a:xfrm>
            <a:off x="419470" y="1232143"/>
            <a:ext cx="6094520" cy="393954"/>
          </a:xfrm>
          <a:prstGeom prst="rect">
            <a:avLst/>
          </a:prstGeom>
          <a:noFill/>
        </p:spPr>
        <p:txBody>
          <a:bodyPr wrap="square">
            <a:spAutoFit/>
          </a:bodyPr>
          <a:lstStyle/>
          <a:p>
            <a:r>
              <a:rPr lang="th-TH" b="1" dirty="0"/>
              <a:t>บทสรุปเชิงกลยุทธ์</a:t>
            </a:r>
            <a:r>
              <a:rPr lang="th-TH" dirty="0"/>
              <a:t>: ความเสี่ยงและประสิทธิภาพของ </a:t>
            </a:r>
            <a:r>
              <a:rPr lang="en-US" dirty="0"/>
              <a:t>Credit Score</a:t>
            </a:r>
          </a:p>
        </p:txBody>
      </p:sp>
      <p:sp>
        <p:nvSpPr>
          <p:cNvPr id="15" name="TextBox 14">
            <a:extLst>
              <a:ext uri="{FF2B5EF4-FFF2-40B4-BE49-F238E27FC236}">
                <a16:creationId xmlns:a16="http://schemas.microsoft.com/office/drawing/2014/main" id="{D8E1FE51-D151-4C3A-9130-CFE4B21CA354}"/>
              </a:ext>
            </a:extLst>
          </p:cNvPr>
          <p:cNvSpPr txBox="1"/>
          <p:nvPr/>
        </p:nvSpPr>
        <p:spPr>
          <a:xfrm>
            <a:off x="419469" y="1743233"/>
            <a:ext cx="11183645" cy="867930"/>
          </a:xfrm>
          <a:prstGeom prst="rect">
            <a:avLst/>
          </a:prstGeom>
          <a:noFill/>
        </p:spPr>
        <p:txBody>
          <a:bodyPr wrap="square">
            <a:spAutoFit/>
          </a:bodyPr>
          <a:lstStyle/>
          <a:p>
            <a:r>
              <a:rPr lang="th-TH" sz="1200" dirty="0"/>
              <a:t>บทสรุปและการดำเนินการที่แนะนำ (</a:t>
            </a:r>
            <a:r>
              <a:rPr lang="en-US" sz="1200" dirty="0"/>
              <a:t>Executive Summary &amp; Recommendation)</a:t>
            </a:r>
          </a:p>
          <a:p>
            <a:r>
              <a:rPr lang="en-US" sz="1200" dirty="0"/>
              <a:t>Credit Score </a:t>
            </a:r>
            <a:r>
              <a:rPr lang="th-TH" sz="1200" dirty="0"/>
              <a:t>เป็นมาตรวัดที่ มีประสิทธิภาพสูงและเป็นตัวชี้วัดความเสี่ยงที่เชื่อถือได้ ในกระบวนการอนุมัติสินเชื่อปัจจุบัน ซึ่งสะท้อนให้เห็นถึงการแบ่งกลุ่มลูกค้าที่มีความเสี่ยงต่ำและสูงอย่างชัดเจน อย่างไรก็ตาม เพื่อเพิ่มประสิทธิภาพในการอนุมัติและลดความเสี่ยงจากการพลาดโอกาสทางธุรกิจ (</a:t>
            </a:r>
            <a:r>
              <a:rPr lang="en-US" sz="1200" dirty="0"/>
              <a:t>Opportunity Loss)</a:t>
            </a:r>
          </a:p>
        </p:txBody>
      </p:sp>
      <p:sp>
        <p:nvSpPr>
          <p:cNvPr id="17" name="TextBox 16">
            <a:extLst>
              <a:ext uri="{FF2B5EF4-FFF2-40B4-BE49-F238E27FC236}">
                <a16:creationId xmlns:a16="http://schemas.microsoft.com/office/drawing/2014/main" id="{44DEB182-DA98-498C-8353-3D3082FA0F4C}"/>
              </a:ext>
            </a:extLst>
          </p:cNvPr>
          <p:cNvSpPr txBox="1"/>
          <p:nvPr/>
        </p:nvSpPr>
        <p:spPr>
          <a:xfrm>
            <a:off x="517124" y="2728299"/>
            <a:ext cx="10836675" cy="2271391"/>
          </a:xfrm>
          <a:prstGeom prst="rect">
            <a:avLst/>
          </a:prstGeom>
          <a:noFill/>
        </p:spPr>
        <p:txBody>
          <a:bodyPr wrap="square">
            <a:spAutoFit/>
          </a:bodyPr>
          <a:lstStyle/>
          <a:p>
            <a:r>
              <a:rPr lang="th-TH" sz="1200" b="1" dirty="0"/>
              <a:t>การดำเนินการที่แนะนำ:</a:t>
            </a:r>
          </a:p>
          <a:p>
            <a:r>
              <a:rPr lang="th-TH" sz="1200" dirty="0"/>
              <a:t>1. วิเคราะห์ค่า </a:t>
            </a:r>
            <a:r>
              <a:rPr lang="en-US" sz="1200" dirty="0"/>
              <a:t>Cutoff </a:t>
            </a:r>
            <a:r>
              <a:rPr lang="th-TH" sz="1200" dirty="0"/>
              <a:t>ใหม่: ทำการศึกษาเชิงลึกเพื่อหา </a:t>
            </a:r>
            <a:r>
              <a:rPr lang="en-US" sz="1200" dirty="0"/>
              <a:t>CreditScore </a:t>
            </a:r>
            <a:r>
              <a:rPr lang="th-TH" sz="1200" dirty="0"/>
              <a:t>ค่า </a:t>
            </a:r>
            <a:r>
              <a:rPr lang="en-US" sz="1200" dirty="0"/>
              <a:t>Cutoff </a:t>
            </a:r>
            <a:r>
              <a:rPr lang="th-TH" sz="1200" dirty="0"/>
              <a:t>ที่เหมาะสมที่สุด (</a:t>
            </a:r>
            <a:r>
              <a:rPr lang="en-US" sz="1200" dirty="0"/>
              <a:t>Optimal Threshold) </a:t>
            </a:r>
            <a:r>
              <a:rPr lang="th-TH" sz="1200" dirty="0"/>
              <a:t>เพื่อให้แน่ใจว่าไม่ได้ปฏิเสธลูกค้าที่มีคุณสมบัติเพียงพอโดยไม่จำเป็น</a:t>
            </a:r>
          </a:p>
          <a:p>
            <a:endParaRPr lang="th-TH" sz="1200" dirty="0"/>
          </a:p>
          <a:p>
            <a:r>
              <a:rPr lang="th-TH" sz="1200" dirty="0"/>
              <a:t>2. สร้างแบบจำลองคะแนนรวม (</a:t>
            </a:r>
            <a:r>
              <a:rPr lang="en-US" sz="1200" dirty="0"/>
              <a:t>Composite Scoring Model): </a:t>
            </a:r>
            <a:r>
              <a:rPr lang="th-TH" sz="1200" dirty="0"/>
              <a:t>พัฒนาระบบการให้คะแนนที่ผนวก </a:t>
            </a:r>
            <a:r>
              <a:rPr lang="en-US" sz="1200" dirty="0"/>
              <a:t>CreditScore </a:t>
            </a:r>
            <a:r>
              <a:rPr lang="th-TH" sz="1200" dirty="0"/>
              <a:t>เข้ากับตัวแปรสำคัญอื่น ๆ เช่น </a:t>
            </a:r>
            <a:r>
              <a:rPr lang="en-US" sz="1200" dirty="0"/>
              <a:t>Income YearsEmployed, </a:t>
            </a:r>
            <a:r>
              <a:rPr lang="th-TH" sz="1200" dirty="0"/>
              <a:t>และ </a:t>
            </a:r>
            <a:r>
              <a:rPr lang="en-US" sz="1200" dirty="0"/>
              <a:t>Debt </a:t>
            </a:r>
            <a:r>
              <a:rPr lang="th-TH" sz="1200" dirty="0"/>
              <a:t>โดยมีการถ่วงน้ำหนัก (</a:t>
            </a:r>
            <a:r>
              <a:rPr lang="en-US" sz="1200" dirty="0"/>
              <a:t>Weighted Score) </a:t>
            </a:r>
            <a:r>
              <a:rPr lang="th-TH" sz="1200" dirty="0"/>
              <a:t>เพื่อให้การตัดสินใจมีความแม่นยำและครอบคลุมกลุ่มลูกค้าในเขตสีเทา (</a:t>
            </a:r>
            <a:r>
              <a:rPr lang="en-US" sz="1200" dirty="0"/>
              <a:t>Gray Zone) </a:t>
            </a:r>
            <a:r>
              <a:rPr lang="th-TH" sz="1200" dirty="0"/>
              <a:t>มากขึ้น</a:t>
            </a:r>
          </a:p>
          <a:p>
            <a:endParaRPr lang="th-TH" sz="1200" dirty="0"/>
          </a:p>
          <a:p>
            <a:r>
              <a:rPr lang="th-TH" sz="1200" dirty="0"/>
              <a:t>3. ทบทวนกลยุทธ์การอนุมัติ: ใช้ความแตกต่างของ </a:t>
            </a:r>
            <a:r>
              <a:rPr lang="en-US" sz="1200" dirty="0"/>
              <a:t>CreditScore </a:t>
            </a:r>
            <a:r>
              <a:rPr lang="th-TH" sz="1200" dirty="0"/>
              <a:t>นี้เป็นหลักฐานในการปรับปรุงนโยบายสินเชื่อ โดยให้ความยืดหยุ่นมากขึ้นสำหรับลูกค้าที่อาจมี </a:t>
            </a:r>
            <a:r>
              <a:rPr lang="en-US" sz="1200" dirty="0" err="1"/>
              <a:t>CreditScore</a:t>
            </a:r>
            <a:r>
              <a:rPr lang="en-US" sz="1200" dirty="0"/>
              <a:t> </a:t>
            </a:r>
            <a:r>
              <a:rPr lang="th-TH" sz="1200" dirty="0"/>
              <a:t>ต่ำกว่าเกณฑ์เล็กน้อย แต่มีปัจจัยด้านอื่น ๆ ที่ชดเชยความเสี่ยงได้</a:t>
            </a:r>
            <a:endParaRPr lang="en-US" sz="1200" dirty="0"/>
          </a:p>
        </p:txBody>
      </p:sp>
      <p:sp>
        <p:nvSpPr>
          <p:cNvPr id="6" name="Google Shape;143;p5">
            <a:extLst>
              <a:ext uri="{FF2B5EF4-FFF2-40B4-BE49-F238E27FC236}">
                <a16:creationId xmlns:a16="http://schemas.microsoft.com/office/drawing/2014/main" id="{162B0DA8-4FB1-4FED-B04C-CC919FEE3D94}"/>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3328980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5"/>
          <p:cNvSpPr txBox="1"/>
          <p:nvPr/>
        </p:nvSpPr>
        <p:spPr>
          <a:xfrm>
            <a:off x="369650" y="1391050"/>
            <a:ext cx="83019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Modeling Methodology </a:t>
            </a:r>
          </a:p>
          <a:p>
            <a:pPr marL="0" marR="0" lvl="0" indent="0" algn="l" rtl="0">
              <a:lnSpc>
                <a:spcPct val="100000"/>
              </a:lnSpc>
              <a:spcBef>
                <a:spcPts val="0"/>
              </a:spcBef>
              <a:spcAft>
                <a:spcPts val="0"/>
              </a:spcAft>
              <a:buClr>
                <a:srgbClr val="000000"/>
              </a:buClr>
              <a:buSzPts val="1467"/>
              <a:buFont typeface="Arial"/>
              <a:buNone/>
            </a:pPr>
            <a:endParaRPr lang="en-US"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5" name="TextBox 4">
            <a:extLst>
              <a:ext uri="{FF2B5EF4-FFF2-40B4-BE49-F238E27FC236}">
                <a16:creationId xmlns:a16="http://schemas.microsoft.com/office/drawing/2014/main" id="{EDDC3E1E-B5B0-4F5E-AF44-24178C6E2470}"/>
              </a:ext>
            </a:extLst>
          </p:cNvPr>
          <p:cNvSpPr txBox="1"/>
          <p:nvPr/>
        </p:nvSpPr>
        <p:spPr>
          <a:xfrm>
            <a:off x="7211565" y="1870106"/>
            <a:ext cx="4564463" cy="2462213"/>
          </a:xfrm>
          <a:prstGeom prst="rect">
            <a:avLst/>
          </a:prstGeom>
          <a:noFill/>
        </p:spPr>
        <p:txBody>
          <a:bodyPr wrap="square">
            <a:spAutoFit/>
          </a:bodyPr>
          <a:lstStyle/>
          <a:p>
            <a:pPr marR="0" lvl="0" algn="l" rtl="0">
              <a:lnSpc>
                <a:spcPct val="100000"/>
              </a:lnSpc>
              <a:spcBef>
                <a:spcPts val="0"/>
              </a:spcBef>
              <a:spcAft>
                <a:spcPts val="0"/>
              </a:spcAft>
              <a:buClr>
                <a:srgbClr val="000000"/>
              </a:buClr>
              <a:buSzPts val="1467"/>
            </a:pPr>
            <a:r>
              <a:rPr lang="en-US" sz="1400" b="1" dirty="0">
                <a:solidFill>
                  <a:schemeClr val="tx1"/>
                </a:solidFill>
                <a:latin typeface="Calibri" panose="020F0502020204030204" pitchFamily="34" charset="0"/>
                <a:ea typeface="Calibri"/>
                <a:cs typeface="Calibri" panose="020F0502020204030204" pitchFamily="34" charset="0"/>
                <a:sym typeface="Calibri"/>
              </a:rPr>
              <a:t>Model Development</a:t>
            </a:r>
            <a:endParaRPr lang="th-TH" sz="1400" b="1"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th-TH" b="1"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r>
              <a:rPr lang="en-US" sz="1400" b="1" dirty="0">
                <a:solidFill>
                  <a:schemeClr val="tx1"/>
                </a:solidFill>
                <a:latin typeface="Calibri" panose="020F0502020204030204" pitchFamily="34" charset="0"/>
                <a:ea typeface="Calibri"/>
                <a:cs typeface="Calibri" panose="020F0502020204030204" pitchFamily="34" charset="0"/>
                <a:sym typeface="Calibri"/>
              </a:rPr>
              <a:t>- Algorithm selection</a:t>
            </a:r>
            <a:r>
              <a:rPr lang="en-US" sz="1400" dirty="0">
                <a:solidFill>
                  <a:schemeClr val="tx1"/>
                </a:solidFill>
                <a:latin typeface="Calibri" panose="020F0502020204030204" pitchFamily="34" charset="0"/>
                <a:ea typeface="Calibri"/>
                <a:cs typeface="Calibri" panose="020F0502020204030204" pitchFamily="34" charset="0"/>
                <a:sym typeface="Calibri"/>
              </a:rPr>
              <a:t>: Classification Algorithms: Logistic Regression</a:t>
            </a:r>
          </a:p>
          <a:p>
            <a:pPr marL="342900" marR="0" lvl="0" indent="-342900" algn="l" rtl="0">
              <a:lnSpc>
                <a:spcPct val="100000"/>
              </a:lnSpc>
              <a:spcBef>
                <a:spcPts val="0"/>
              </a:spcBef>
              <a:spcAft>
                <a:spcPts val="0"/>
              </a:spcAft>
              <a:buClr>
                <a:srgbClr val="000000"/>
              </a:buClr>
              <a:buSzPts val="1467"/>
              <a:buFontTx/>
              <a:buChar char="-"/>
            </a:pPr>
            <a:endParaRPr lang="en-US" sz="14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1400" b="1" dirty="0">
                <a:solidFill>
                  <a:schemeClr val="tx1"/>
                </a:solidFill>
                <a:latin typeface="Calibri" panose="020F0502020204030204" pitchFamily="34" charset="0"/>
                <a:ea typeface="Calibri"/>
                <a:cs typeface="Calibri" panose="020F0502020204030204" pitchFamily="34" charset="0"/>
                <a:sym typeface="Calibri"/>
              </a:rPr>
              <a:t>- </a:t>
            </a:r>
            <a:r>
              <a:rPr lang="en-US" sz="14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en-US" sz="1400" dirty="0">
                <a:solidFill>
                  <a:schemeClr val="tx1"/>
                </a:solidFill>
                <a:latin typeface="Calibri" panose="020F0502020204030204" pitchFamily="34" charset="0"/>
                <a:ea typeface="Calibri"/>
                <a:cs typeface="Calibri" panose="020F0502020204030204" pitchFamily="34" charset="0"/>
                <a:sym typeface="Calibri"/>
              </a:rPr>
              <a:t>Training: </a:t>
            </a:r>
            <a:r>
              <a:rPr lang="th-TH" sz="14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1400" dirty="0">
                <a:solidFill>
                  <a:schemeClr val="tx1"/>
                </a:solidFill>
                <a:latin typeface="Calibri" panose="020F0502020204030204" pitchFamily="34" charset="0"/>
                <a:ea typeface="Calibri"/>
                <a:cs typeface="Calibri" panose="020F0502020204030204" pitchFamily="34" charset="0"/>
                <a:sym typeface="Calibri"/>
              </a:rPr>
              <a:t>Training, Validation </a:t>
            </a:r>
            <a:r>
              <a:rPr lang="th-TH" sz="1400" dirty="0">
                <a:solidFill>
                  <a:schemeClr val="tx1"/>
                </a:solidFill>
                <a:latin typeface="Calibri" panose="020F0502020204030204" pitchFamily="34" charset="0"/>
                <a:ea typeface="Calibri"/>
                <a:cs typeface="Calibri" panose="020F0502020204030204" pitchFamily="34" charset="0"/>
                <a:sym typeface="Calibri"/>
              </a:rPr>
              <a:t>และ </a:t>
            </a:r>
            <a:r>
              <a:rPr lang="en-US" sz="14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1400" dirty="0">
                <a:solidFill>
                  <a:schemeClr val="tx1"/>
                </a:solidFill>
                <a:latin typeface="Calibri" panose="020F0502020204030204" pitchFamily="34" charset="0"/>
                <a:ea typeface="Calibri"/>
                <a:cs typeface="Calibri" panose="020F0502020204030204" pitchFamily="34" charset="0"/>
                <a:sym typeface="Calibri"/>
              </a:rPr>
              <a:t> </a:t>
            </a:r>
            <a:r>
              <a:rPr lang="en-US" sz="14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14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14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14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14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1400" b="1" dirty="0">
                <a:solidFill>
                  <a:schemeClr val="tx1"/>
                </a:solidFill>
                <a:latin typeface="Calibri" panose="020F0502020204030204" pitchFamily="34" charset="0"/>
                <a:ea typeface="Calibri"/>
                <a:cs typeface="Calibri" panose="020F0502020204030204" pitchFamily="34" charset="0"/>
                <a:sym typeface="Calibri"/>
              </a:rPr>
              <a:t>- Evaluation Metric</a:t>
            </a:r>
            <a:r>
              <a:rPr lang="en-US" sz="14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lang="th-TH" sz="14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6" name="Picture 5">
            <a:extLst>
              <a:ext uri="{FF2B5EF4-FFF2-40B4-BE49-F238E27FC236}">
                <a16:creationId xmlns:a16="http://schemas.microsoft.com/office/drawing/2014/main" id="{0B644780-5CB9-4853-9B96-3A26FE13F8B1}"/>
              </a:ext>
            </a:extLst>
          </p:cNvPr>
          <p:cNvPicPr>
            <a:picLocks noChangeAspect="1"/>
          </p:cNvPicPr>
          <p:nvPr/>
        </p:nvPicPr>
        <p:blipFill>
          <a:blip r:embed="rId3"/>
          <a:stretch>
            <a:fillRect/>
          </a:stretch>
        </p:blipFill>
        <p:spPr>
          <a:xfrm>
            <a:off x="518003" y="1874041"/>
            <a:ext cx="6400800" cy="3109917"/>
          </a:xfrm>
          <a:prstGeom prst="rect">
            <a:avLst/>
          </a:prstGeom>
        </p:spPr>
      </p:pic>
      <p:sp>
        <p:nvSpPr>
          <p:cNvPr id="7" name="Google Shape;143;p5">
            <a:extLst>
              <a:ext uri="{FF2B5EF4-FFF2-40B4-BE49-F238E27FC236}">
                <a16:creationId xmlns:a16="http://schemas.microsoft.com/office/drawing/2014/main" id="{66D689BD-D3B1-4C5C-A677-F53692E86D9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3908734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a:extLst>
              <a:ext uri="{FF2B5EF4-FFF2-40B4-BE49-F238E27FC236}">
                <a16:creationId xmlns:a16="http://schemas.microsoft.com/office/drawing/2014/main" id="{FE3C225E-9FB2-4BFB-8FC1-87C3E68AE2BF}"/>
              </a:ext>
            </a:extLst>
          </p:cNvPr>
          <p:cNvPicPr>
            <a:picLocks noChangeAspect="1"/>
          </p:cNvPicPr>
          <p:nvPr/>
        </p:nvPicPr>
        <p:blipFill>
          <a:blip r:embed="rId3"/>
          <a:stretch>
            <a:fillRect/>
          </a:stretch>
        </p:blipFill>
        <p:spPr>
          <a:xfrm>
            <a:off x="893686" y="1813655"/>
            <a:ext cx="10058400" cy="4672115"/>
          </a:xfrm>
          <a:prstGeom prst="rect">
            <a:avLst/>
          </a:prstGeom>
        </p:spPr>
      </p:pic>
      <p:sp>
        <p:nvSpPr>
          <p:cNvPr id="6" name="Google Shape;144;p5">
            <a:extLst>
              <a:ext uri="{FF2B5EF4-FFF2-40B4-BE49-F238E27FC236}">
                <a16:creationId xmlns:a16="http://schemas.microsoft.com/office/drawing/2014/main" id="{1AC06EEA-CEF3-4A2C-93FD-B1013F4C629B}"/>
              </a:ext>
            </a:extLst>
          </p:cNvPr>
          <p:cNvSpPr txBox="1"/>
          <p:nvPr/>
        </p:nvSpPr>
        <p:spPr>
          <a:xfrm>
            <a:off x="422916" y="1311151"/>
            <a:ext cx="353652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a:t>
            </a:r>
          </a:p>
        </p:txBody>
      </p:sp>
      <p:sp>
        <p:nvSpPr>
          <p:cNvPr id="7" name="Google Shape;143;p5">
            <a:extLst>
              <a:ext uri="{FF2B5EF4-FFF2-40B4-BE49-F238E27FC236}">
                <a16:creationId xmlns:a16="http://schemas.microsoft.com/office/drawing/2014/main" id="{B68771CA-79DB-4AEC-AF21-629B14C9A12D}"/>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238569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6" name="Picture 5">
            <a:extLst>
              <a:ext uri="{FF2B5EF4-FFF2-40B4-BE49-F238E27FC236}">
                <a16:creationId xmlns:a16="http://schemas.microsoft.com/office/drawing/2014/main" id="{BAAC9306-76CB-46B8-AC8C-18BAD834794D}"/>
              </a:ext>
            </a:extLst>
          </p:cNvPr>
          <p:cNvPicPr>
            <a:picLocks noChangeAspect="1"/>
          </p:cNvPicPr>
          <p:nvPr/>
        </p:nvPicPr>
        <p:blipFill>
          <a:blip r:embed="rId3"/>
          <a:stretch>
            <a:fillRect/>
          </a:stretch>
        </p:blipFill>
        <p:spPr>
          <a:xfrm>
            <a:off x="125963" y="1719753"/>
            <a:ext cx="11887200" cy="2502085"/>
          </a:xfrm>
          <a:prstGeom prst="rect">
            <a:avLst/>
          </a:prstGeom>
        </p:spPr>
      </p:pic>
      <p:sp>
        <p:nvSpPr>
          <p:cNvPr id="9" name="Google Shape;144;p5">
            <a:extLst>
              <a:ext uri="{FF2B5EF4-FFF2-40B4-BE49-F238E27FC236}">
                <a16:creationId xmlns:a16="http://schemas.microsoft.com/office/drawing/2014/main" id="{D4973836-C087-418D-BE4D-10CE02C39B0B}"/>
              </a:ext>
            </a:extLst>
          </p:cNvPr>
          <p:cNvSpPr txBox="1"/>
          <p:nvPr/>
        </p:nvSpPr>
        <p:spPr>
          <a:xfrm>
            <a:off x="422916" y="1311151"/>
            <a:ext cx="353652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a:t>
            </a:r>
          </a:p>
        </p:txBody>
      </p:sp>
      <p:pic>
        <p:nvPicPr>
          <p:cNvPr id="10" name="Picture 9">
            <a:extLst>
              <a:ext uri="{FF2B5EF4-FFF2-40B4-BE49-F238E27FC236}">
                <a16:creationId xmlns:a16="http://schemas.microsoft.com/office/drawing/2014/main" id="{1AD39813-8E54-4032-844F-FF3331B1476A}"/>
              </a:ext>
            </a:extLst>
          </p:cNvPr>
          <p:cNvPicPr>
            <a:picLocks noChangeAspect="1"/>
          </p:cNvPicPr>
          <p:nvPr/>
        </p:nvPicPr>
        <p:blipFill>
          <a:blip r:embed="rId4"/>
          <a:stretch>
            <a:fillRect/>
          </a:stretch>
        </p:blipFill>
        <p:spPr>
          <a:xfrm>
            <a:off x="4634726" y="3298403"/>
            <a:ext cx="6915150" cy="3457575"/>
          </a:xfrm>
          <a:prstGeom prst="rect">
            <a:avLst/>
          </a:prstGeom>
        </p:spPr>
      </p:pic>
      <p:sp>
        <p:nvSpPr>
          <p:cNvPr id="12" name="Google Shape;143;p5">
            <a:extLst>
              <a:ext uri="{FF2B5EF4-FFF2-40B4-BE49-F238E27FC236}">
                <a16:creationId xmlns:a16="http://schemas.microsoft.com/office/drawing/2014/main" id="{729CBBA4-C889-4F1E-93FB-AE3A5E2C25DA}"/>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323410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31308"/>
            <a:ext cx="2752201"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1. Introduction</a:t>
            </a:r>
            <a:endParaRPr sz="1800" b="0" i="0" u="none" strike="noStrike" cap="none" dirty="0">
              <a:solidFill>
                <a:schemeClr val="bg1"/>
              </a:solidFill>
              <a:latin typeface="+mn-lt"/>
              <a:cs typeface="Calibri" panose="020F0502020204030204" pitchFamily="34" charset="0"/>
              <a:sym typeface="Arial"/>
            </a:endParaRPr>
          </a:p>
        </p:txBody>
      </p:sp>
      <p:pic>
        <p:nvPicPr>
          <p:cNvPr id="3" name="Picture 2">
            <a:extLst>
              <a:ext uri="{FF2B5EF4-FFF2-40B4-BE49-F238E27FC236}">
                <a16:creationId xmlns:a16="http://schemas.microsoft.com/office/drawing/2014/main" id="{8E490DDB-870E-4805-ABB3-AA1E1D5B3991}"/>
              </a:ext>
            </a:extLst>
          </p:cNvPr>
          <p:cNvPicPr>
            <a:picLocks noChangeAspect="1"/>
          </p:cNvPicPr>
          <p:nvPr/>
        </p:nvPicPr>
        <p:blipFill>
          <a:blip r:embed="rId3"/>
          <a:stretch>
            <a:fillRect/>
          </a:stretch>
        </p:blipFill>
        <p:spPr>
          <a:xfrm>
            <a:off x="1619250" y="1936052"/>
            <a:ext cx="8953500" cy="4600575"/>
          </a:xfrm>
          <a:prstGeom prst="rect">
            <a:avLst/>
          </a:prstGeom>
        </p:spPr>
      </p:pic>
      <p:sp>
        <p:nvSpPr>
          <p:cNvPr id="4" name="TextBox 3">
            <a:extLst>
              <a:ext uri="{FF2B5EF4-FFF2-40B4-BE49-F238E27FC236}">
                <a16:creationId xmlns:a16="http://schemas.microsoft.com/office/drawing/2014/main" id="{5F0FD10B-71A2-4729-AB01-D0A15458F430}"/>
              </a:ext>
            </a:extLst>
          </p:cNvPr>
          <p:cNvSpPr txBox="1"/>
          <p:nvPr/>
        </p:nvSpPr>
        <p:spPr>
          <a:xfrm>
            <a:off x="4716472" y="1415794"/>
            <a:ext cx="2900569"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mn-lt"/>
                <a:ea typeface="Calibri"/>
                <a:cs typeface="Calibri" panose="020F0502020204030204" pitchFamily="34" charset="0"/>
                <a:sym typeface="Calibri"/>
              </a:rPr>
              <a:t>Data Analytics Framework</a:t>
            </a:r>
          </a:p>
        </p:txBody>
      </p:sp>
    </p:spTree>
    <p:extLst>
      <p:ext uri="{BB962C8B-B14F-4D97-AF65-F5344CB8AC3E}">
        <p14:creationId xmlns:p14="http://schemas.microsoft.com/office/powerpoint/2010/main" val="2002107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144;p5">
            <a:extLst>
              <a:ext uri="{FF2B5EF4-FFF2-40B4-BE49-F238E27FC236}">
                <a16:creationId xmlns:a16="http://schemas.microsoft.com/office/drawing/2014/main" id="{7A575AE8-D695-41CD-8FBC-F4B990E3929E}"/>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 Hyperparameter Tuning)</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3" name="Picture 2">
            <a:extLst>
              <a:ext uri="{FF2B5EF4-FFF2-40B4-BE49-F238E27FC236}">
                <a16:creationId xmlns:a16="http://schemas.microsoft.com/office/drawing/2014/main" id="{1768ED0E-5226-40E8-8F0D-E8B395D2A16C}"/>
              </a:ext>
            </a:extLst>
          </p:cNvPr>
          <p:cNvPicPr>
            <a:picLocks noChangeAspect="1"/>
          </p:cNvPicPr>
          <p:nvPr/>
        </p:nvPicPr>
        <p:blipFill>
          <a:blip r:embed="rId3"/>
          <a:stretch>
            <a:fillRect/>
          </a:stretch>
        </p:blipFill>
        <p:spPr>
          <a:xfrm>
            <a:off x="1426125" y="2261463"/>
            <a:ext cx="9591675" cy="3667125"/>
          </a:xfrm>
          <a:prstGeom prst="rect">
            <a:avLst/>
          </a:prstGeom>
        </p:spPr>
      </p:pic>
      <p:sp>
        <p:nvSpPr>
          <p:cNvPr id="8" name="TextBox 7">
            <a:extLst>
              <a:ext uri="{FF2B5EF4-FFF2-40B4-BE49-F238E27FC236}">
                <a16:creationId xmlns:a16="http://schemas.microsoft.com/office/drawing/2014/main" id="{2169AE7E-DA3C-429A-A3A4-F47C1CF8C9BE}"/>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10" name="Google Shape;143;p5">
            <a:extLst>
              <a:ext uri="{FF2B5EF4-FFF2-40B4-BE49-F238E27FC236}">
                <a16:creationId xmlns:a16="http://schemas.microsoft.com/office/drawing/2014/main" id="{1743EDC2-9EB6-45A4-A2EA-3A8A51AE73EC}"/>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99339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8267F767-AC66-4374-B6CC-CDC7CD5A07DB}"/>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 Hyperparameter Tuning with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6" name="TextBox 5">
            <a:extLst>
              <a:ext uri="{FF2B5EF4-FFF2-40B4-BE49-F238E27FC236}">
                <a16:creationId xmlns:a16="http://schemas.microsoft.com/office/drawing/2014/main" id="{49774502-7148-4407-9C2C-B1B6D6FB044B}"/>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8" name="Picture 7">
            <a:extLst>
              <a:ext uri="{FF2B5EF4-FFF2-40B4-BE49-F238E27FC236}">
                <a16:creationId xmlns:a16="http://schemas.microsoft.com/office/drawing/2014/main" id="{A0720C63-E468-4FB4-862C-43DBE7388C94}"/>
              </a:ext>
            </a:extLst>
          </p:cNvPr>
          <p:cNvPicPr>
            <a:picLocks noChangeAspect="1"/>
          </p:cNvPicPr>
          <p:nvPr/>
        </p:nvPicPr>
        <p:blipFill>
          <a:blip r:embed="rId3"/>
          <a:stretch>
            <a:fillRect/>
          </a:stretch>
        </p:blipFill>
        <p:spPr>
          <a:xfrm>
            <a:off x="1090126" y="2168648"/>
            <a:ext cx="10496550" cy="4171950"/>
          </a:xfrm>
          <a:prstGeom prst="rect">
            <a:avLst/>
          </a:prstGeom>
        </p:spPr>
      </p:pic>
      <p:sp>
        <p:nvSpPr>
          <p:cNvPr id="12" name="Google Shape;143;p5">
            <a:extLst>
              <a:ext uri="{FF2B5EF4-FFF2-40B4-BE49-F238E27FC236}">
                <a16:creationId xmlns:a16="http://schemas.microsoft.com/office/drawing/2014/main" id="{C19810D1-4C69-483D-A1DC-56C4C6EAEE15}"/>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95696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6" name="Google Shape;144;p5">
            <a:extLst>
              <a:ext uri="{FF2B5EF4-FFF2-40B4-BE49-F238E27FC236}">
                <a16:creationId xmlns:a16="http://schemas.microsoft.com/office/drawing/2014/main" id="{20967FEC-C239-4A87-B44D-3271CA09D82F}"/>
              </a:ext>
            </a:extLst>
          </p:cNvPr>
          <p:cNvSpPr txBox="1"/>
          <p:nvPr/>
        </p:nvSpPr>
        <p:spPr>
          <a:xfrm>
            <a:off x="422916" y="1311151"/>
            <a:ext cx="1093088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7" name="TextBox 6">
            <a:extLst>
              <a:ext uri="{FF2B5EF4-FFF2-40B4-BE49-F238E27FC236}">
                <a16:creationId xmlns:a16="http://schemas.microsoft.com/office/drawing/2014/main" id="{0D520A90-9F3B-4032-A943-269AAC353051}"/>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13" name="Picture 12">
            <a:extLst>
              <a:ext uri="{FF2B5EF4-FFF2-40B4-BE49-F238E27FC236}">
                <a16:creationId xmlns:a16="http://schemas.microsoft.com/office/drawing/2014/main" id="{C8D11775-6662-46AF-8810-D1A1EB95F86B}"/>
              </a:ext>
            </a:extLst>
          </p:cNvPr>
          <p:cNvPicPr>
            <a:picLocks noChangeAspect="1"/>
          </p:cNvPicPr>
          <p:nvPr/>
        </p:nvPicPr>
        <p:blipFill>
          <a:blip r:embed="rId3"/>
          <a:stretch>
            <a:fillRect/>
          </a:stretch>
        </p:blipFill>
        <p:spPr>
          <a:xfrm>
            <a:off x="93553" y="2213254"/>
            <a:ext cx="7315200" cy="4182404"/>
          </a:xfrm>
          <a:prstGeom prst="rect">
            <a:avLst/>
          </a:prstGeom>
        </p:spPr>
      </p:pic>
      <p:sp>
        <p:nvSpPr>
          <p:cNvPr id="16" name="Google Shape;143;p5">
            <a:extLst>
              <a:ext uri="{FF2B5EF4-FFF2-40B4-BE49-F238E27FC236}">
                <a16:creationId xmlns:a16="http://schemas.microsoft.com/office/drawing/2014/main" id="{6DFE3474-4A40-4DCB-92E9-76BF53FF810F}"/>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pic>
        <p:nvPicPr>
          <p:cNvPr id="3" name="Picture 2">
            <a:extLst>
              <a:ext uri="{FF2B5EF4-FFF2-40B4-BE49-F238E27FC236}">
                <a16:creationId xmlns:a16="http://schemas.microsoft.com/office/drawing/2014/main" id="{4C2D3DA2-B09C-4ED5-8656-E32A614ABED0}"/>
              </a:ext>
            </a:extLst>
          </p:cNvPr>
          <p:cNvPicPr>
            <a:picLocks noChangeAspect="1"/>
          </p:cNvPicPr>
          <p:nvPr/>
        </p:nvPicPr>
        <p:blipFill>
          <a:blip r:embed="rId4"/>
          <a:stretch>
            <a:fillRect/>
          </a:stretch>
        </p:blipFill>
        <p:spPr>
          <a:xfrm>
            <a:off x="6162675" y="2700568"/>
            <a:ext cx="5857875" cy="3695090"/>
          </a:xfrm>
          <a:prstGeom prst="rect">
            <a:avLst/>
          </a:prstGeom>
        </p:spPr>
      </p:pic>
    </p:spTree>
    <p:extLst>
      <p:ext uri="{BB962C8B-B14F-4D97-AF65-F5344CB8AC3E}">
        <p14:creationId xmlns:p14="http://schemas.microsoft.com/office/powerpoint/2010/main" val="1835299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27785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 CV Experiment - 1)</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TextBox 7">
            <a:extLst>
              <a:ext uri="{FF2B5EF4-FFF2-40B4-BE49-F238E27FC236}">
                <a16:creationId xmlns:a16="http://schemas.microsoft.com/office/drawing/2014/main" id="{4F60312F-9996-4CD9-A371-644272AED153}"/>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12" name="Picture 11">
            <a:extLst>
              <a:ext uri="{FF2B5EF4-FFF2-40B4-BE49-F238E27FC236}">
                <a16:creationId xmlns:a16="http://schemas.microsoft.com/office/drawing/2014/main" id="{DEA2C9C6-CC24-4290-8DD1-A1DC2F86C900}"/>
              </a:ext>
            </a:extLst>
          </p:cNvPr>
          <p:cNvPicPr>
            <a:picLocks noChangeAspect="1"/>
          </p:cNvPicPr>
          <p:nvPr/>
        </p:nvPicPr>
        <p:blipFill>
          <a:blip r:embed="rId3"/>
          <a:stretch>
            <a:fillRect/>
          </a:stretch>
        </p:blipFill>
        <p:spPr>
          <a:xfrm>
            <a:off x="191435" y="2192693"/>
            <a:ext cx="7315200" cy="3573471"/>
          </a:xfrm>
          <a:prstGeom prst="rect">
            <a:avLst/>
          </a:prstGeom>
        </p:spPr>
      </p:pic>
      <p:pic>
        <p:nvPicPr>
          <p:cNvPr id="14" name="Picture 13">
            <a:extLst>
              <a:ext uri="{FF2B5EF4-FFF2-40B4-BE49-F238E27FC236}">
                <a16:creationId xmlns:a16="http://schemas.microsoft.com/office/drawing/2014/main" id="{7AB078AD-B0C1-4AC7-AD12-8528FCC6A7F4}"/>
              </a:ext>
            </a:extLst>
          </p:cNvPr>
          <p:cNvPicPr>
            <a:picLocks noChangeAspect="1"/>
          </p:cNvPicPr>
          <p:nvPr/>
        </p:nvPicPr>
        <p:blipFill>
          <a:blip r:embed="rId4"/>
          <a:stretch>
            <a:fillRect/>
          </a:stretch>
        </p:blipFill>
        <p:spPr>
          <a:xfrm>
            <a:off x="4412794" y="2046416"/>
            <a:ext cx="6858000" cy="4556961"/>
          </a:xfrm>
          <a:prstGeom prst="rect">
            <a:avLst/>
          </a:prstGeom>
        </p:spPr>
      </p:pic>
      <p:sp>
        <p:nvSpPr>
          <p:cNvPr id="19" name="Google Shape;143;p5">
            <a:extLst>
              <a:ext uri="{FF2B5EF4-FFF2-40B4-BE49-F238E27FC236}">
                <a16:creationId xmlns:a16="http://schemas.microsoft.com/office/drawing/2014/main" id="{ADB08D96-1E8A-4245-BCD0-FCD0A3380B7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pic>
        <p:nvPicPr>
          <p:cNvPr id="3" name="Picture 2">
            <a:extLst>
              <a:ext uri="{FF2B5EF4-FFF2-40B4-BE49-F238E27FC236}">
                <a16:creationId xmlns:a16="http://schemas.microsoft.com/office/drawing/2014/main" id="{87A7EA03-1B3F-4606-8C19-34F3464F763F}"/>
              </a:ext>
            </a:extLst>
          </p:cNvPr>
          <p:cNvPicPr>
            <a:picLocks noChangeAspect="1"/>
          </p:cNvPicPr>
          <p:nvPr/>
        </p:nvPicPr>
        <p:blipFill>
          <a:blip r:embed="rId5"/>
          <a:stretch>
            <a:fillRect/>
          </a:stretch>
        </p:blipFill>
        <p:spPr>
          <a:xfrm>
            <a:off x="7841794" y="3172650"/>
            <a:ext cx="4177648" cy="2113991"/>
          </a:xfrm>
          <a:prstGeom prst="rect">
            <a:avLst/>
          </a:prstGeom>
        </p:spPr>
      </p:pic>
    </p:spTree>
    <p:extLst>
      <p:ext uri="{BB962C8B-B14F-4D97-AF65-F5344CB8AC3E}">
        <p14:creationId xmlns:p14="http://schemas.microsoft.com/office/powerpoint/2010/main" val="4265546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(Parameter / Hyperparameter Tuning with</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 CV Experiment - </a:t>
            </a:r>
            <a:r>
              <a:rPr lang="th-TH" sz="1600" b="1" dirty="0">
                <a:solidFill>
                  <a:schemeClr val="tx1"/>
                </a:solidFill>
                <a:latin typeface="Calibri" panose="020F0502020204030204" pitchFamily="34" charset="0"/>
                <a:ea typeface="Calibri"/>
                <a:cs typeface="Calibri" panose="020F0502020204030204" pitchFamily="34" charset="0"/>
                <a:sym typeface="Calibri"/>
              </a:rPr>
              <a:t>2</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8" name="TextBox 7">
            <a:extLst>
              <a:ext uri="{FF2B5EF4-FFF2-40B4-BE49-F238E27FC236}">
                <a16:creationId xmlns:a16="http://schemas.microsoft.com/office/drawing/2014/main" id="{4F60312F-9996-4CD9-A371-644272AED153}"/>
              </a:ext>
            </a:extLst>
          </p:cNvPr>
          <p:cNvSpPr txBox="1"/>
          <p:nvPr/>
        </p:nvSpPr>
        <p:spPr>
          <a:xfrm>
            <a:off x="659166" y="1738639"/>
            <a:ext cx="7952173" cy="27699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467"/>
              <a:buFont typeface="Arial"/>
              <a:buNone/>
            </a:pPr>
            <a:r>
              <a:rPr lang="en-US" sz="1200" dirty="0">
                <a:solidFill>
                  <a:schemeClr val="tx1"/>
                </a:solidFill>
                <a:latin typeface="Calibri" panose="020F0502020204030204" pitchFamily="34" charset="0"/>
                <a:ea typeface="Calibri"/>
                <a:cs typeface="Calibri" panose="020F0502020204030204" pitchFamily="34" charset="0"/>
                <a:sym typeface="Calibri"/>
              </a:rPr>
              <a:t>Parameter / Hyperparameter Tuning </a:t>
            </a:r>
            <a:r>
              <a:rPr lang="th-TH" sz="1200" dirty="0">
                <a:solidFill>
                  <a:schemeClr val="tx1"/>
                </a:solidFill>
                <a:latin typeface="Calibri" panose="020F0502020204030204" pitchFamily="34" charset="0"/>
                <a:ea typeface="Calibri"/>
                <a:cs typeface="Calibri" panose="020F0502020204030204" pitchFamily="34" charset="0"/>
                <a:sym typeface="Calibri"/>
              </a:rPr>
              <a:t>การค้นหาชุดของค่าพารามิเตอร์ที่เหมาะสมที่สุดสำหรับโมเดล</a:t>
            </a:r>
            <a:endParaRPr lang="en-US" sz="1200"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6" name="Picture 5">
            <a:extLst>
              <a:ext uri="{FF2B5EF4-FFF2-40B4-BE49-F238E27FC236}">
                <a16:creationId xmlns:a16="http://schemas.microsoft.com/office/drawing/2014/main" id="{03C4502E-CA9C-4FF1-AE4F-89D2092F753D}"/>
              </a:ext>
            </a:extLst>
          </p:cNvPr>
          <p:cNvPicPr>
            <a:picLocks noChangeAspect="1"/>
          </p:cNvPicPr>
          <p:nvPr/>
        </p:nvPicPr>
        <p:blipFill>
          <a:blip r:embed="rId3"/>
          <a:stretch>
            <a:fillRect/>
          </a:stretch>
        </p:blipFill>
        <p:spPr>
          <a:xfrm>
            <a:off x="76685" y="2176417"/>
            <a:ext cx="6400800" cy="4300316"/>
          </a:xfrm>
          <a:prstGeom prst="rect">
            <a:avLst/>
          </a:prstGeom>
        </p:spPr>
      </p:pic>
      <p:pic>
        <p:nvPicPr>
          <p:cNvPr id="10" name="Picture 9">
            <a:extLst>
              <a:ext uri="{FF2B5EF4-FFF2-40B4-BE49-F238E27FC236}">
                <a16:creationId xmlns:a16="http://schemas.microsoft.com/office/drawing/2014/main" id="{B4416263-EEAF-4437-9276-FED46748D3CC}"/>
              </a:ext>
            </a:extLst>
          </p:cNvPr>
          <p:cNvPicPr>
            <a:picLocks noChangeAspect="1"/>
          </p:cNvPicPr>
          <p:nvPr/>
        </p:nvPicPr>
        <p:blipFill>
          <a:blip r:embed="rId4"/>
          <a:stretch>
            <a:fillRect/>
          </a:stretch>
        </p:blipFill>
        <p:spPr>
          <a:xfrm>
            <a:off x="5737932" y="2176417"/>
            <a:ext cx="6400800" cy="3697136"/>
          </a:xfrm>
          <a:prstGeom prst="rect">
            <a:avLst/>
          </a:prstGeom>
        </p:spPr>
      </p:pic>
      <p:sp>
        <p:nvSpPr>
          <p:cNvPr id="12" name="Google Shape;143;p5">
            <a:extLst>
              <a:ext uri="{FF2B5EF4-FFF2-40B4-BE49-F238E27FC236}">
                <a16:creationId xmlns:a16="http://schemas.microsoft.com/office/drawing/2014/main" id="{40AA05F2-1067-4E14-8F84-B9AC625EA4E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4221586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4" name="Picture 3">
            <a:extLst>
              <a:ext uri="{FF2B5EF4-FFF2-40B4-BE49-F238E27FC236}">
                <a16:creationId xmlns:a16="http://schemas.microsoft.com/office/drawing/2014/main" id="{4E6DDE83-3776-4E0B-9B5E-E6429C3B4836}"/>
              </a:ext>
            </a:extLst>
          </p:cNvPr>
          <p:cNvPicPr>
            <a:picLocks noChangeAspect="1"/>
          </p:cNvPicPr>
          <p:nvPr/>
        </p:nvPicPr>
        <p:blipFill>
          <a:blip r:embed="rId3"/>
          <a:stretch>
            <a:fillRect/>
          </a:stretch>
        </p:blipFill>
        <p:spPr>
          <a:xfrm>
            <a:off x="378312" y="1666922"/>
            <a:ext cx="6600825" cy="3705225"/>
          </a:xfrm>
          <a:prstGeom prst="rect">
            <a:avLst/>
          </a:prstGeom>
        </p:spPr>
      </p:pic>
      <p:sp>
        <p:nvSpPr>
          <p:cNvPr id="6" name="Google Shape;144;p5">
            <a:extLst>
              <a:ext uri="{FF2B5EF4-FFF2-40B4-BE49-F238E27FC236}">
                <a16:creationId xmlns:a16="http://schemas.microsoft.com/office/drawing/2014/main" id="{64BF7382-CDE0-40C7-AF05-8A91559BA14C}"/>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7" name="Picture 6">
            <a:extLst>
              <a:ext uri="{FF2B5EF4-FFF2-40B4-BE49-F238E27FC236}">
                <a16:creationId xmlns:a16="http://schemas.microsoft.com/office/drawing/2014/main" id="{998302CB-8B16-4A09-B2BF-D86843E4DA4A}"/>
              </a:ext>
            </a:extLst>
          </p:cNvPr>
          <p:cNvPicPr>
            <a:picLocks noChangeAspect="1"/>
          </p:cNvPicPr>
          <p:nvPr/>
        </p:nvPicPr>
        <p:blipFill>
          <a:blip r:embed="rId4"/>
          <a:stretch>
            <a:fillRect/>
          </a:stretch>
        </p:blipFill>
        <p:spPr>
          <a:xfrm>
            <a:off x="5970997" y="2333671"/>
            <a:ext cx="5734050" cy="2371725"/>
          </a:xfrm>
          <a:prstGeom prst="rect">
            <a:avLst/>
          </a:prstGeom>
        </p:spPr>
      </p:pic>
      <p:sp>
        <p:nvSpPr>
          <p:cNvPr id="10" name="TextBox 9">
            <a:extLst>
              <a:ext uri="{FF2B5EF4-FFF2-40B4-BE49-F238E27FC236}">
                <a16:creationId xmlns:a16="http://schemas.microsoft.com/office/drawing/2014/main" id="{F2178031-29F5-4EC2-8D17-0AC22E6FB775}"/>
              </a:ext>
            </a:extLst>
          </p:cNvPr>
          <p:cNvSpPr txBox="1"/>
          <p:nvPr/>
        </p:nvSpPr>
        <p:spPr>
          <a:xfrm>
            <a:off x="1090126" y="5546849"/>
            <a:ext cx="10190492" cy="872547"/>
          </a:xfrm>
          <a:prstGeom prst="rect">
            <a:avLst/>
          </a:prstGeom>
          <a:noFill/>
        </p:spPr>
        <p:txBody>
          <a:bodyPr wrap="square">
            <a:spAutoFit/>
          </a:bodyPr>
          <a:lstStyle/>
          <a:p>
            <a:r>
              <a:rPr lang="en-US" sz="1050" b="1" dirty="0"/>
              <a:t>Hyperparameters </a:t>
            </a:r>
            <a:r>
              <a:rPr lang="th-TH" sz="1050" b="1" dirty="0"/>
              <a:t>ทั้งหมดของโมเดลที่ดีที่สุด:</a:t>
            </a:r>
          </a:p>
          <a:p>
            <a:r>
              <a:rPr lang="th-TH" sz="900" dirty="0"/>
              <a:t>{'</a:t>
            </a:r>
            <a:r>
              <a:rPr lang="en-US" sz="900" dirty="0"/>
              <a:t>memory': None, 'steps': [(</a:t>
            </a:r>
            <a:r>
              <a:rPr lang="en-US" sz="900" b="1" dirty="0"/>
              <a:t>'scaler', </a:t>
            </a:r>
            <a:r>
              <a:rPr lang="en-US" sz="900" b="1" dirty="0" err="1"/>
              <a:t>StandardScaler</a:t>
            </a:r>
            <a:r>
              <a:rPr lang="en-US" sz="900" b="1" dirty="0"/>
              <a:t>()), ('model', </a:t>
            </a:r>
            <a:r>
              <a:rPr lang="en-US" sz="900" b="1" dirty="0" err="1"/>
              <a:t>LogisticRegression</a:t>
            </a:r>
            <a:r>
              <a:rPr lang="en-US" sz="900" b="1" dirty="0"/>
              <a:t>(C=10, penalty='l1', </a:t>
            </a:r>
            <a:r>
              <a:rPr lang="en-US" sz="900" b="1" dirty="0" err="1"/>
              <a:t>random_state</a:t>
            </a:r>
            <a:r>
              <a:rPr lang="en-US" sz="900" b="1" dirty="0"/>
              <a:t>=0, solver='</a:t>
            </a:r>
            <a:r>
              <a:rPr lang="en-US" sz="900" b="1" dirty="0" err="1"/>
              <a:t>liblinear</a:t>
            </a:r>
            <a:r>
              <a:rPr lang="en-US" sz="900" dirty="0"/>
              <a:t>'))], '</a:t>
            </a:r>
            <a:r>
              <a:rPr lang="en-US" sz="900" dirty="0" err="1"/>
              <a:t>transform_input</a:t>
            </a:r>
            <a:r>
              <a:rPr lang="en-US" sz="900" dirty="0"/>
              <a:t>': None, 'verbose': False, 'scaler': </a:t>
            </a:r>
            <a:r>
              <a:rPr lang="en-US" sz="900" dirty="0" err="1"/>
              <a:t>StandardScaler</a:t>
            </a:r>
            <a:r>
              <a:rPr lang="en-US" sz="900" dirty="0"/>
              <a:t>(), 'model': </a:t>
            </a:r>
            <a:r>
              <a:rPr lang="en-US" sz="900" dirty="0" err="1"/>
              <a:t>LogisticRegression</a:t>
            </a:r>
            <a:r>
              <a:rPr lang="en-US" sz="900" dirty="0"/>
              <a:t>(C=10, penalty='l1', </a:t>
            </a:r>
            <a:r>
              <a:rPr lang="en-US" sz="900" dirty="0" err="1"/>
              <a:t>random_state</a:t>
            </a:r>
            <a:r>
              <a:rPr lang="en-US" sz="900" dirty="0"/>
              <a:t>=0, solver='</a:t>
            </a:r>
            <a:r>
              <a:rPr lang="en-US" sz="900" dirty="0" err="1"/>
              <a:t>liblinear</a:t>
            </a:r>
            <a:r>
              <a:rPr lang="en-US" sz="900" dirty="0"/>
              <a:t>'), '</a:t>
            </a:r>
            <a:r>
              <a:rPr lang="en-US" sz="900" dirty="0" err="1"/>
              <a:t>scaler__copy</a:t>
            </a:r>
            <a:r>
              <a:rPr lang="en-US" sz="900" dirty="0"/>
              <a:t>': True, 'scaler__</a:t>
            </a:r>
            <a:r>
              <a:rPr lang="en-US" sz="900" dirty="0" err="1"/>
              <a:t>with_mean</a:t>
            </a:r>
            <a:r>
              <a:rPr lang="en-US" sz="900" dirty="0"/>
              <a:t>': True, 'scaler__</a:t>
            </a:r>
            <a:r>
              <a:rPr lang="en-US" sz="900" dirty="0" err="1"/>
              <a:t>with_std</a:t>
            </a:r>
            <a:r>
              <a:rPr lang="en-US" sz="900" dirty="0"/>
              <a:t>': True, '</a:t>
            </a:r>
            <a:r>
              <a:rPr lang="en-US" sz="900" dirty="0" err="1"/>
              <a:t>model__C</a:t>
            </a:r>
            <a:r>
              <a:rPr lang="en-US" sz="900" dirty="0"/>
              <a:t>': 10, 'model__</a:t>
            </a:r>
            <a:r>
              <a:rPr lang="en-US" sz="900" dirty="0" err="1"/>
              <a:t>class_weight</a:t>
            </a:r>
            <a:r>
              <a:rPr lang="en-US" sz="900" dirty="0"/>
              <a:t>': None, '</a:t>
            </a:r>
            <a:r>
              <a:rPr lang="en-US" sz="900" dirty="0" err="1"/>
              <a:t>model__dual</a:t>
            </a:r>
            <a:r>
              <a:rPr lang="en-US" sz="900" dirty="0"/>
              <a:t>': False, 'model__</a:t>
            </a:r>
            <a:r>
              <a:rPr lang="en-US" sz="900" dirty="0" err="1"/>
              <a:t>fit_intercept</a:t>
            </a:r>
            <a:r>
              <a:rPr lang="en-US" sz="900" dirty="0"/>
              <a:t>': True, 'model__</a:t>
            </a:r>
            <a:r>
              <a:rPr lang="en-US" sz="900" dirty="0" err="1"/>
              <a:t>intercept_scaling</a:t>
            </a:r>
            <a:r>
              <a:rPr lang="en-US" sz="900" dirty="0"/>
              <a:t>': 1, 'model__l1_ratio': None, 'model__</a:t>
            </a:r>
            <a:r>
              <a:rPr lang="en-US" sz="900" dirty="0" err="1"/>
              <a:t>max_iter</a:t>
            </a:r>
            <a:r>
              <a:rPr lang="en-US" sz="900" dirty="0"/>
              <a:t>': 100, 'model__</a:t>
            </a:r>
            <a:r>
              <a:rPr lang="en-US" sz="900" dirty="0" err="1"/>
              <a:t>multi_class</a:t>
            </a:r>
            <a:r>
              <a:rPr lang="en-US" sz="900" dirty="0"/>
              <a:t>': 'deprecated', 'model__</a:t>
            </a:r>
            <a:r>
              <a:rPr lang="en-US" sz="900" dirty="0" err="1"/>
              <a:t>n_jobs</a:t>
            </a:r>
            <a:r>
              <a:rPr lang="en-US" sz="900" dirty="0"/>
              <a:t>': None, '</a:t>
            </a:r>
            <a:r>
              <a:rPr lang="en-US" sz="900" dirty="0" err="1"/>
              <a:t>model__penalty</a:t>
            </a:r>
            <a:r>
              <a:rPr lang="en-US" sz="900" dirty="0"/>
              <a:t>': 'l1', 'model__</a:t>
            </a:r>
            <a:r>
              <a:rPr lang="en-US" sz="900" dirty="0" err="1"/>
              <a:t>random_state</a:t>
            </a:r>
            <a:r>
              <a:rPr lang="en-US" sz="900" dirty="0"/>
              <a:t>': 0, '</a:t>
            </a:r>
            <a:r>
              <a:rPr lang="en-US" sz="900" dirty="0" err="1"/>
              <a:t>model__solver</a:t>
            </a:r>
            <a:r>
              <a:rPr lang="en-US" sz="900" dirty="0"/>
              <a:t>': '</a:t>
            </a:r>
            <a:r>
              <a:rPr lang="en-US" sz="900" dirty="0" err="1"/>
              <a:t>liblinear</a:t>
            </a:r>
            <a:r>
              <a:rPr lang="en-US" sz="900" dirty="0"/>
              <a:t>', 'model__</a:t>
            </a:r>
            <a:r>
              <a:rPr lang="en-US" sz="900" dirty="0" err="1"/>
              <a:t>tol</a:t>
            </a:r>
            <a:r>
              <a:rPr lang="en-US" sz="900" dirty="0"/>
              <a:t>': 0.0001, '</a:t>
            </a:r>
            <a:r>
              <a:rPr lang="en-US" sz="900" dirty="0" err="1"/>
              <a:t>model__verbose</a:t>
            </a:r>
            <a:r>
              <a:rPr lang="en-US" sz="900" dirty="0"/>
              <a:t>': 0, 'model__</a:t>
            </a:r>
            <a:r>
              <a:rPr lang="en-US" sz="900" dirty="0" err="1"/>
              <a:t>warm_start</a:t>
            </a:r>
            <a:r>
              <a:rPr lang="en-US" sz="900" dirty="0"/>
              <a:t>': False}</a:t>
            </a:r>
          </a:p>
        </p:txBody>
      </p:sp>
      <p:sp>
        <p:nvSpPr>
          <p:cNvPr id="11" name="Google Shape;143;p5">
            <a:extLst>
              <a:ext uri="{FF2B5EF4-FFF2-40B4-BE49-F238E27FC236}">
                <a16:creationId xmlns:a16="http://schemas.microsoft.com/office/drawing/2014/main" id="{042FBDF5-2CDB-425F-85C7-80E2AAE6C50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928709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AFB1E16E-FB08-4A61-9EE9-7AC9BBA51736}"/>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7" name="Picture 6">
            <a:extLst>
              <a:ext uri="{FF2B5EF4-FFF2-40B4-BE49-F238E27FC236}">
                <a16:creationId xmlns:a16="http://schemas.microsoft.com/office/drawing/2014/main" id="{8C1A40B6-EED3-4CF1-AA7B-B309D2EC83A4}"/>
              </a:ext>
            </a:extLst>
          </p:cNvPr>
          <p:cNvPicPr>
            <a:picLocks noChangeAspect="1"/>
          </p:cNvPicPr>
          <p:nvPr/>
        </p:nvPicPr>
        <p:blipFill>
          <a:blip r:embed="rId3"/>
          <a:stretch>
            <a:fillRect/>
          </a:stretch>
        </p:blipFill>
        <p:spPr>
          <a:xfrm>
            <a:off x="487913" y="2349529"/>
            <a:ext cx="5734050" cy="2371725"/>
          </a:xfrm>
          <a:prstGeom prst="rect">
            <a:avLst/>
          </a:prstGeom>
        </p:spPr>
      </p:pic>
      <p:sp>
        <p:nvSpPr>
          <p:cNvPr id="24" name="TextBox 23">
            <a:extLst>
              <a:ext uri="{FF2B5EF4-FFF2-40B4-BE49-F238E27FC236}">
                <a16:creationId xmlns:a16="http://schemas.microsoft.com/office/drawing/2014/main" id="{10E26530-19FD-49DB-A9C6-2C4F304E335F}"/>
              </a:ext>
            </a:extLst>
          </p:cNvPr>
          <p:cNvSpPr txBox="1"/>
          <p:nvPr/>
        </p:nvSpPr>
        <p:spPr>
          <a:xfrm>
            <a:off x="5259280" y="2449440"/>
            <a:ext cx="6556898" cy="867930"/>
          </a:xfrm>
          <a:prstGeom prst="rect">
            <a:avLst/>
          </a:prstGeom>
          <a:noFill/>
        </p:spPr>
        <p:txBody>
          <a:bodyPr wrap="square">
            <a:spAutoFit/>
          </a:bodyPr>
          <a:lstStyle/>
          <a:p>
            <a:r>
              <a:rPr lang="th-TH" sz="1200" dirty="0"/>
              <a:t>ผลลัพธ์จากโมเดลการพยากรณ์นี้แสดงให้เห็นว่าโมเดลมีความสามารถในการจำแนกผู้ขอสินเชื่อบัตรเครดิตได้อย่างแม่นยำและสมดุล โดยมี </a:t>
            </a:r>
            <a:r>
              <a:rPr lang="en-US" sz="1200" dirty="0"/>
              <a:t>Accuracy </a:t>
            </a:r>
            <a:r>
              <a:rPr lang="th-TH" sz="1200" dirty="0"/>
              <a:t>รวมอยู่ที่ 88%</a:t>
            </a:r>
            <a:r>
              <a:rPr lang="en-US" sz="1200" dirty="0"/>
              <a:t> </a:t>
            </a:r>
            <a:r>
              <a:rPr lang="th-TH" sz="1200" dirty="0"/>
              <a:t>จาก 173 ตัวอย่างในชุดทดสอบ ซึ่งสูงกว่าเกณฑ์ที่ยอมรับได้สำหรับงานจำแนกประเภท</a:t>
            </a:r>
            <a:endParaRPr lang="en-US" sz="1200" dirty="0"/>
          </a:p>
        </p:txBody>
      </p:sp>
      <p:sp>
        <p:nvSpPr>
          <p:cNvPr id="26" name="TextBox 25">
            <a:extLst>
              <a:ext uri="{FF2B5EF4-FFF2-40B4-BE49-F238E27FC236}">
                <a16:creationId xmlns:a16="http://schemas.microsoft.com/office/drawing/2014/main" id="{C3649340-B05A-4337-9B7F-5D3A924A8760}"/>
              </a:ext>
            </a:extLst>
          </p:cNvPr>
          <p:cNvSpPr txBox="1"/>
          <p:nvPr/>
        </p:nvSpPr>
        <p:spPr>
          <a:xfrm>
            <a:off x="5259280" y="1692725"/>
            <a:ext cx="6975180" cy="393954"/>
          </a:xfrm>
          <a:prstGeom prst="rect">
            <a:avLst/>
          </a:prstGeom>
          <a:noFill/>
        </p:spPr>
        <p:txBody>
          <a:bodyPr wrap="square">
            <a:spAutoFit/>
          </a:bodyPr>
          <a:lstStyle/>
          <a:p>
            <a:r>
              <a:rPr lang="th-TH" b="1" dirty="0"/>
              <a:t>ประสิทธิภาพและการทำงานของแบบจำลอง (</a:t>
            </a:r>
            <a:r>
              <a:rPr lang="en-US" b="1" dirty="0"/>
              <a:t>Model Performance and Discussion)</a:t>
            </a:r>
          </a:p>
        </p:txBody>
      </p:sp>
      <p:sp>
        <p:nvSpPr>
          <p:cNvPr id="28" name="TextBox 27">
            <a:extLst>
              <a:ext uri="{FF2B5EF4-FFF2-40B4-BE49-F238E27FC236}">
                <a16:creationId xmlns:a16="http://schemas.microsoft.com/office/drawing/2014/main" id="{F5928229-FFAB-439B-897C-A6365FA03697}"/>
              </a:ext>
            </a:extLst>
          </p:cNvPr>
          <p:cNvSpPr txBox="1"/>
          <p:nvPr/>
        </p:nvSpPr>
        <p:spPr>
          <a:xfrm>
            <a:off x="5259280" y="2080322"/>
            <a:ext cx="6094520" cy="350865"/>
          </a:xfrm>
          <a:prstGeom prst="rect">
            <a:avLst/>
          </a:prstGeom>
          <a:noFill/>
        </p:spPr>
        <p:txBody>
          <a:bodyPr wrap="square">
            <a:spAutoFit/>
          </a:bodyPr>
          <a:lstStyle/>
          <a:p>
            <a:r>
              <a:rPr lang="th-TH" sz="1200" b="1" dirty="0"/>
              <a:t>ประสิทธิภาพโดยรวม (</a:t>
            </a:r>
            <a:r>
              <a:rPr lang="en-US" sz="1200" b="1" dirty="0"/>
              <a:t>Overall Performance)</a:t>
            </a:r>
          </a:p>
        </p:txBody>
      </p:sp>
      <p:sp>
        <p:nvSpPr>
          <p:cNvPr id="32" name="TextBox 31">
            <a:extLst>
              <a:ext uri="{FF2B5EF4-FFF2-40B4-BE49-F238E27FC236}">
                <a16:creationId xmlns:a16="http://schemas.microsoft.com/office/drawing/2014/main" id="{4B1EC3EF-965A-4527-AAA8-FAFCC34892B8}"/>
              </a:ext>
            </a:extLst>
          </p:cNvPr>
          <p:cNvSpPr txBox="1"/>
          <p:nvPr/>
        </p:nvSpPr>
        <p:spPr>
          <a:xfrm>
            <a:off x="5259280" y="3401231"/>
            <a:ext cx="6094520" cy="350865"/>
          </a:xfrm>
          <a:prstGeom prst="rect">
            <a:avLst/>
          </a:prstGeom>
          <a:noFill/>
        </p:spPr>
        <p:txBody>
          <a:bodyPr wrap="square">
            <a:spAutoFit/>
          </a:bodyPr>
          <a:lstStyle/>
          <a:p>
            <a:r>
              <a:rPr lang="th-TH" sz="1200" b="1" dirty="0"/>
              <a:t>การประเมินความเสี่ยงจาก </a:t>
            </a:r>
            <a:r>
              <a:rPr lang="en-US" sz="1200" b="1" dirty="0"/>
              <a:t>Confusion Matrix</a:t>
            </a:r>
          </a:p>
        </p:txBody>
      </p:sp>
      <p:pic>
        <p:nvPicPr>
          <p:cNvPr id="33" name="Picture 32">
            <a:extLst>
              <a:ext uri="{FF2B5EF4-FFF2-40B4-BE49-F238E27FC236}">
                <a16:creationId xmlns:a16="http://schemas.microsoft.com/office/drawing/2014/main" id="{B6961158-472A-471C-BE1C-D08D891DC245}"/>
              </a:ext>
            </a:extLst>
          </p:cNvPr>
          <p:cNvPicPr>
            <a:picLocks noChangeAspect="1"/>
          </p:cNvPicPr>
          <p:nvPr/>
        </p:nvPicPr>
        <p:blipFill>
          <a:blip r:embed="rId4"/>
          <a:stretch>
            <a:fillRect/>
          </a:stretch>
        </p:blipFill>
        <p:spPr>
          <a:xfrm>
            <a:off x="5259280" y="3845529"/>
            <a:ext cx="6400800" cy="2289864"/>
          </a:xfrm>
          <a:prstGeom prst="rect">
            <a:avLst/>
          </a:prstGeom>
        </p:spPr>
      </p:pic>
      <p:sp>
        <p:nvSpPr>
          <p:cNvPr id="35" name="TextBox 34">
            <a:extLst>
              <a:ext uri="{FF2B5EF4-FFF2-40B4-BE49-F238E27FC236}">
                <a16:creationId xmlns:a16="http://schemas.microsoft.com/office/drawing/2014/main" id="{DE5CD47A-8AB3-4E34-992A-E864D6CC4C27}"/>
              </a:ext>
            </a:extLst>
          </p:cNvPr>
          <p:cNvSpPr txBox="1"/>
          <p:nvPr/>
        </p:nvSpPr>
        <p:spPr>
          <a:xfrm>
            <a:off x="422915" y="1742793"/>
            <a:ext cx="4490830" cy="393954"/>
          </a:xfrm>
          <a:prstGeom prst="rect">
            <a:avLst/>
          </a:prstGeom>
          <a:noFill/>
        </p:spPr>
        <p:txBody>
          <a:bodyPr wrap="square">
            <a:spAutoFit/>
          </a:bodyPr>
          <a:lstStyle/>
          <a:p>
            <a:r>
              <a:rPr lang="en-US" sz="1400" dirty="0"/>
              <a:t>Confusion Matrix </a:t>
            </a:r>
            <a:r>
              <a:rPr lang="th-TH" sz="1400" dirty="0"/>
              <a:t>และ </a:t>
            </a:r>
            <a:r>
              <a:rPr lang="en-US" sz="1400" dirty="0"/>
              <a:t>Classification Report</a:t>
            </a:r>
          </a:p>
        </p:txBody>
      </p:sp>
      <p:sp>
        <p:nvSpPr>
          <p:cNvPr id="36" name="Google Shape;143;p5">
            <a:extLst>
              <a:ext uri="{FF2B5EF4-FFF2-40B4-BE49-F238E27FC236}">
                <a16:creationId xmlns:a16="http://schemas.microsoft.com/office/drawing/2014/main" id="{5FB433C4-DDC5-4E43-BE8E-3C15FF38E38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2724153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5" name="Google Shape;144;p5">
            <a:extLst>
              <a:ext uri="{FF2B5EF4-FFF2-40B4-BE49-F238E27FC236}">
                <a16:creationId xmlns:a16="http://schemas.microsoft.com/office/drawing/2014/main" id="{AFB1E16E-FB08-4A61-9EE9-7AC9BBA51736}"/>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Evaluation</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6" name="TextBox 5">
            <a:extLst>
              <a:ext uri="{FF2B5EF4-FFF2-40B4-BE49-F238E27FC236}">
                <a16:creationId xmlns:a16="http://schemas.microsoft.com/office/drawing/2014/main" id="{2F037927-1054-4ED9-B5F9-95642153B690}"/>
              </a:ext>
            </a:extLst>
          </p:cNvPr>
          <p:cNvSpPr txBox="1"/>
          <p:nvPr/>
        </p:nvSpPr>
        <p:spPr>
          <a:xfrm>
            <a:off x="422915" y="1742793"/>
            <a:ext cx="6094520" cy="393954"/>
          </a:xfrm>
          <a:prstGeom prst="rect">
            <a:avLst/>
          </a:prstGeom>
          <a:noFill/>
        </p:spPr>
        <p:txBody>
          <a:bodyPr wrap="square">
            <a:spAutoFit/>
          </a:bodyPr>
          <a:lstStyle/>
          <a:p>
            <a:r>
              <a:rPr lang="en-US" sz="1400" dirty="0"/>
              <a:t>Confusion Matrix </a:t>
            </a:r>
            <a:r>
              <a:rPr lang="th-TH" sz="1400" dirty="0"/>
              <a:t>และ </a:t>
            </a:r>
            <a:r>
              <a:rPr lang="en-US" sz="1400" dirty="0"/>
              <a:t>Classification Report</a:t>
            </a:r>
          </a:p>
        </p:txBody>
      </p:sp>
      <p:pic>
        <p:nvPicPr>
          <p:cNvPr id="7" name="Picture 6">
            <a:extLst>
              <a:ext uri="{FF2B5EF4-FFF2-40B4-BE49-F238E27FC236}">
                <a16:creationId xmlns:a16="http://schemas.microsoft.com/office/drawing/2014/main" id="{8C1A40B6-EED3-4CF1-AA7B-B309D2EC83A4}"/>
              </a:ext>
            </a:extLst>
          </p:cNvPr>
          <p:cNvPicPr>
            <a:picLocks noChangeAspect="1"/>
          </p:cNvPicPr>
          <p:nvPr/>
        </p:nvPicPr>
        <p:blipFill>
          <a:blip r:embed="rId3"/>
          <a:stretch>
            <a:fillRect/>
          </a:stretch>
        </p:blipFill>
        <p:spPr>
          <a:xfrm>
            <a:off x="487913" y="2349529"/>
            <a:ext cx="5734050" cy="2371725"/>
          </a:xfrm>
          <a:prstGeom prst="rect">
            <a:avLst/>
          </a:prstGeom>
        </p:spPr>
      </p:pic>
      <p:sp>
        <p:nvSpPr>
          <p:cNvPr id="20" name="TextBox 19">
            <a:extLst>
              <a:ext uri="{FF2B5EF4-FFF2-40B4-BE49-F238E27FC236}">
                <a16:creationId xmlns:a16="http://schemas.microsoft.com/office/drawing/2014/main" id="{5434C095-092B-4F16-AD3F-D05FE3957C03}"/>
              </a:ext>
            </a:extLst>
          </p:cNvPr>
          <p:cNvSpPr txBox="1"/>
          <p:nvPr/>
        </p:nvSpPr>
        <p:spPr>
          <a:xfrm>
            <a:off x="5321353" y="2261477"/>
            <a:ext cx="6094520" cy="350865"/>
          </a:xfrm>
          <a:prstGeom prst="rect">
            <a:avLst/>
          </a:prstGeom>
          <a:noFill/>
        </p:spPr>
        <p:txBody>
          <a:bodyPr wrap="square">
            <a:spAutoFit/>
          </a:bodyPr>
          <a:lstStyle/>
          <a:p>
            <a:r>
              <a:rPr lang="th-TH" sz="1200" b="1" dirty="0"/>
              <a:t>ประสิทธิภาพแยกตามคลาส (</a:t>
            </a:r>
            <a:r>
              <a:rPr lang="en-US" sz="1200" b="1" dirty="0"/>
              <a:t>Classification Report Details)</a:t>
            </a:r>
          </a:p>
        </p:txBody>
      </p:sp>
      <p:pic>
        <p:nvPicPr>
          <p:cNvPr id="12" name="Picture 11">
            <a:extLst>
              <a:ext uri="{FF2B5EF4-FFF2-40B4-BE49-F238E27FC236}">
                <a16:creationId xmlns:a16="http://schemas.microsoft.com/office/drawing/2014/main" id="{E7A54E92-8CE4-4122-9B95-65B373A4062D}"/>
              </a:ext>
            </a:extLst>
          </p:cNvPr>
          <p:cNvPicPr>
            <a:picLocks noChangeAspect="1"/>
          </p:cNvPicPr>
          <p:nvPr/>
        </p:nvPicPr>
        <p:blipFill>
          <a:blip r:embed="rId4"/>
          <a:stretch>
            <a:fillRect/>
          </a:stretch>
        </p:blipFill>
        <p:spPr>
          <a:xfrm>
            <a:off x="5415378" y="2689971"/>
            <a:ext cx="6400800" cy="2031283"/>
          </a:xfrm>
          <a:prstGeom prst="rect">
            <a:avLst/>
          </a:prstGeom>
        </p:spPr>
      </p:pic>
      <p:sp>
        <p:nvSpPr>
          <p:cNvPr id="21" name="TextBox 20">
            <a:extLst>
              <a:ext uri="{FF2B5EF4-FFF2-40B4-BE49-F238E27FC236}">
                <a16:creationId xmlns:a16="http://schemas.microsoft.com/office/drawing/2014/main" id="{E21D9AEB-8770-4B41-AB72-D12F661730EC}"/>
              </a:ext>
            </a:extLst>
          </p:cNvPr>
          <p:cNvSpPr txBox="1"/>
          <p:nvPr/>
        </p:nvSpPr>
        <p:spPr>
          <a:xfrm>
            <a:off x="1090126" y="5546849"/>
            <a:ext cx="8533268" cy="523220"/>
          </a:xfrm>
          <a:prstGeom prst="rect">
            <a:avLst/>
          </a:prstGeom>
          <a:noFill/>
        </p:spPr>
        <p:txBody>
          <a:bodyPr wrap="square">
            <a:spAutoFit/>
          </a:bodyPr>
          <a:lstStyle/>
          <a:p>
            <a:pPr algn="thaiDist"/>
            <a:r>
              <a:rPr lang="th-TH" sz="1000" dirty="0"/>
              <a:t> โมเดลนี้มีประสิทธิภาพดีและสามารถนำไป </a:t>
            </a:r>
            <a:r>
              <a:rPr lang="en-US" sz="1000" dirty="0"/>
              <a:t>Deploy </a:t>
            </a:r>
            <a:r>
              <a:rPr lang="th-TH" sz="1000" dirty="0"/>
              <a:t>เพื่อใช้ในการตัดสินใจอนุมัติเบื้องต้นโดยอัตโนมัติได้ตาม </a:t>
            </a:r>
            <a:r>
              <a:rPr lang="en-US" sz="1000" dirty="0"/>
              <a:t>Value Proposition </a:t>
            </a:r>
            <a:r>
              <a:rPr lang="th-TH" sz="1000" dirty="0"/>
              <a:t>ของโครงการ </a:t>
            </a:r>
          </a:p>
          <a:p>
            <a:pPr algn="thaiDist"/>
            <a:r>
              <a:rPr lang="th-TH" sz="1000" dirty="0"/>
              <a:t>อย่างไรก็ตาม ควรเน้นการปรับปรุง </a:t>
            </a:r>
            <a:r>
              <a:rPr lang="en-US" sz="1000" dirty="0"/>
              <a:t>Precision </a:t>
            </a:r>
            <a:r>
              <a:rPr lang="th-TH" sz="1000" dirty="0"/>
              <a:t>ของ </a:t>
            </a:r>
            <a:r>
              <a:rPr lang="en-US" sz="1000" dirty="0"/>
              <a:t>Class 1 </a:t>
            </a:r>
            <a:r>
              <a:rPr lang="th-TH" sz="1000" dirty="0"/>
              <a:t>ให้สูงขึ้นเพื่อลดความเสี่ยงหนี้เสีย (</a:t>
            </a:r>
            <a:r>
              <a:rPr lang="en-US" sz="1000" dirty="0"/>
              <a:t>FP) </a:t>
            </a:r>
            <a:r>
              <a:rPr lang="th-TH" sz="1000" dirty="0"/>
              <a:t>ให้สอดคล้องกับวัตถุประสงค์ทางธุรกิจหลักของสถาบันการเงิน</a:t>
            </a:r>
            <a:endParaRPr lang="en-US" sz="1000" dirty="0"/>
          </a:p>
        </p:txBody>
      </p:sp>
      <p:sp>
        <p:nvSpPr>
          <p:cNvPr id="22" name="TextBox 21">
            <a:extLst>
              <a:ext uri="{FF2B5EF4-FFF2-40B4-BE49-F238E27FC236}">
                <a16:creationId xmlns:a16="http://schemas.microsoft.com/office/drawing/2014/main" id="{4AD4E211-E6F9-4402-9165-75ACAE28B769}"/>
              </a:ext>
            </a:extLst>
          </p:cNvPr>
          <p:cNvSpPr txBox="1"/>
          <p:nvPr/>
        </p:nvSpPr>
        <p:spPr>
          <a:xfrm>
            <a:off x="1090126" y="5152895"/>
            <a:ext cx="1569128" cy="393954"/>
          </a:xfrm>
          <a:prstGeom prst="rect">
            <a:avLst/>
          </a:prstGeom>
          <a:noFill/>
        </p:spPr>
        <p:txBody>
          <a:bodyPr wrap="square">
            <a:spAutoFit/>
          </a:bodyPr>
          <a:lstStyle/>
          <a:p>
            <a:r>
              <a:rPr lang="th-TH" sz="1400" b="1" dirty="0"/>
              <a:t>บทสรุปของโมเดล</a:t>
            </a:r>
            <a:endParaRPr lang="en-US" b="1" dirty="0"/>
          </a:p>
        </p:txBody>
      </p:sp>
      <p:sp>
        <p:nvSpPr>
          <p:cNvPr id="24" name="Google Shape;143;p5">
            <a:extLst>
              <a:ext uri="{FF2B5EF4-FFF2-40B4-BE49-F238E27FC236}">
                <a16:creationId xmlns:a16="http://schemas.microsoft.com/office/drawing/2014/main" id="{249FD0CC-34BB-4686-89BC-F3747DF0EEA8}"/>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Tree>
    <p:extLst>
      <p:ext uri="{BB962C8B-B14F-4D97-AF65-F5344CB8AC3E}">
        <p14:creationId xmlns:p14="http://schemas.microsoft.com/office/powerpoint/2010/main" val="1373284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(Selected Parameter with 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12" name="Google Shape;143;p5">
            <a:extLst>
              <a:ext uri="{FF2B5EF4-FFF2-40B4-BE49-F238E27FC236}">
                <a16:creationId xmlns:a16="http://schemas.microsoft.com/office/drawing/2014/main" id="{40AA05F2-1067-4E14-8F84-B9AC625EA4E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pic>
        <p:nvPicPr>
          <p:cNvPr id="3" name="Picture 2">
            <a:extLst>
              <a:ext uri="{FF2B5EF4-FFF2-40B4-BE49-F238E27FC236}">
                <a16:creationId xmlns:a16="http://schemas.microsoft.com/office/drawing/2014/main" id="{C6089CF1-1617-41FA-B27A-D215A811A163}"/>
              </a:ext>
            </a:extLst>
          </p:cNvPr>
          <p:cNvPicPr>
            <a:picLocks noChangeAspect="1"/>
          </p:cNvPicPr>
          <p:nvPr/>
        </p:nvPicPr>
        <p:blipFill>
          <a:blip r:embed="rId3"/>
          <a:stretch>
            <a:fillRect/>
          </a:stretch>
        </p:blipFill>
        <p:spPr>
          <a:xfrm>
            <a:off x="786870" y="1807828"/>
            <a:ext cx="4572000" cy="2382930"/>
          </a:xfrm>
          <a:prstGeom prst="rect">
            <a:avLst/>
          </a:prstGeom>
        </p:spPr>
      </p:pic>
      <p:pic>
        <p:nvPicPr>
          <p:cNvPr id="5" name="Picture 4">
            <a:extLst>
              <a:ext uri="{FF2B5EF4-FFF2-40B4-BE49-F238E27FC236}">
                <a16:creationId xmlns:a16="http://schemas.microsoft.com/office/drawing/2014/main" id="{937EAA71-0474-4E31-B4F5-81EAD1112A07}"/>
              </a:ext>
            </a:extLst>
          </p:cNvPr>
          <p:cNvPicPr>
            <a:picLocks noChangeAspect="1"/>
          </p:cNvPicPr>
          <p:nvPr/>
        </p:nvPicPr>
        <p:blipFill>
          <a:blip r:embed="rId4"/>
          <a:stretch>
            <a:fillRect/>
          </a:stretch>
        </p:blipFill>
        <p:spPr>
          <a:xfrm>
            <a:off x="4695472" y="1807829"/>
            <a:ext cx="1539486" cy="2382930"/>
          </a:xfrm>
          <a:prstGeom prst="rect">
            <a:avLst/>
          </a:prstGeom>
        </p:spPr>
      </p:pic>
      <p:pic>
        <p:nvPicPr>
          <p:cNvPr id="11" name="Picture 10">
            <a:extLst>
              <a:ext uri="{FF2B5EF4-FFF2-40B4-BE49-F238E27FC236}">
                <a16:creationId xmlns:a16="http://schemas.microsoft.com/office/drawing/2014/main" id="{91591AF2-49D0-4B42-A85A-0E5AA60D60FB}"/>
              </a:ext>
            </a:extLst>
          </p:cNvPr>
          <p:cNvPicPr>
            <a:picLocks noChangeAspect="1"/>
          </p:cNvPicPr>
          <p:nvPr/>
        </p:nvPicPr>
        <p:blipFill>
          <a:blip r:embed="rId5"/>
          <a:stretch>
            <a:fillRect/>
          </a:stretch>
        </p:blipFill>
        <p:spPr>
          <a:xfrm>
            <a:off x="6468261" y="1770569"/>
            <a:ext cx="4629150" cy="2457450"/>
          </a:xfrm>
          <a:prstGeom prst="rect">
            <a:avLst/>
          </a:prstGeom>
        </p:spPr>
      </p:pic>
      <p:sp>
        <p:nvSpPr>
          <p:cNvPr id="14" name="TextBox 13">
            <a:extLst>
              <a:ext uri="{FF2B5EF4-FFF2-40B4-BE49-F238E27FC236}">
                <a16:creationId xmlns:a16="http://schemas.microsoft.com/office/drawing/2014/main" id="{71F3F0A7-9248-46A6-9657-2544D502F6BC}"/>
              </a:ext>
            </a:extLst>
          </p:cNvPr>
          <p:cNvSpPr txBox="1"/>
          <p:nvPr/>
        </p:nvSpPr>
        <p:spPr>
          <a:xfrm>
            <a:off x="786869" y="4538492"/>
            <a:ext cx="10505529" cy="872547"/>
          </a:xfrm>
          <a:prstGeom prst="rect">
            <a:avLst/>
          </a:prstGeom>
          <a:noFill/>
        </p:spPr>
        <p:txBody>
          <a:bodyPr wrap="square">
            <a:spAutoFit/>
          </a:bodyPr>
          <a:lstStyle/>
          <a:p>
            <a:r>
              <a:rPr lang="en-US" sz="1050" b="1" dirty="0"/>
              <a:t>Hyperparameters </a:t>
            </a:r>
            <a:r>
              <a:rPr lang="th-TH" sz="1050" b="1" dirty="0"/>
              <a:t>ทั้งหมดของโมเดลที่ดีที่สุด:</a:t>
            </a:r>
          </a:p>
          <a:p>
            <a:r>
              <a:rPr lang="th-TH" sz="900" dirty="0"/>
              <a:t>{'</a:t>
            </a:r>
            <a:r>
              <a:rPr lang="en-US" sz="900" dirty="0"/>
              <a:t>memory': None, 'steps': [('scaler', </a:t>
            </a:r>
            <a:r>
              <a:rPr lang="en-US" sz="900" dirty="0" err="1"/>
              <a:t>StandardScaler</a:t>
            </a:r>
            <a:r>
              <a:rPr lang="en-US" sz="900" dirty="0"/>
              <a:t>()), </a:t>
            </a:r>
            <a:r>
              <a:rPr lang="en-US" sz="900" b="1" dirty="0"/>
              <a:t>('model', </a:t>
            </a:r>
            <a:r>
              <a:rPr lang="en-US" sz="900" b="1" dirty="0" err="1"/>
              <a:t>LogisticRegression</a:t>
            </a:r>
            <a:r>
              <a:rPr lang="en-US" sz="900" b="1" dirty="0"/>
              <a:t>(C=0.01, penalty='l1', </a:t>
            </a:r>
            <a:r>
              <a:rPr lang="en-US" sz="900" b="1" dirty="0" err="1"/>
              <a:t>random_state</a:t>
            </a:r>
            <a:r>
              <a:rPr lang="en-US" sz="900" b="1" dirty="0"/>
              <a:t>=0, solver='</a:t>
            </a:r>
            <a:r>
              <a:rPr lang="en-US" sz="900" b="1" dirty="0" err="1"/>
              <a:t>liblinear</a:t>
            </a:r>
            <a:r>
              <a:rPr lang="en-US" sz="900" b="1" dirty="0"/>
              <a:t>')</a:t>
            </a:r>
            <a:r>
              <a:rPr lang="en-US" sz="900" dirty="0"/>
              <a:t>)], '</a:t>
            </a:r>
            <a:r>
              <a:rPr lang="en-US" sz="900" dirty="0" err="1"/>
              <a:t>transform_input</a:t>
            </a:r>
            <a:r>
              <a:rPr lang="en-US" sz="900" dirty="0"/>
              <a:t>': None, 'verbose': False, 'scaler': </a:t>
            </a:r>
            <a:r>
              <a:rPr lang="en-US" sz="900" dirty="0" err="1"/>
              <a:t>StandardScaler</a:t>
            </a:r>
            <a:r>
              <a:rPr lang="en-US" sz="900" dirty="0"/>
              <a:t>(), 'model': </a:t>
            </a:r>
            <a:r>
              <a:rPr lang="en-US" sz="900" dirty="0" err="1"/>
              <a:t>LogisticRegression</a:t>
            </a:r>
            <a:r>
              <a:rPr lang="en-US" sz="900" dirty="0"/>
              <a:t>(C=0.01, penalty='l1', </a:t>
            </a:r>
            <a:r>
              <a:rPr lang="en-US" sz="900" dirty="0" err="1"/>
              <a:t>random_state</a:t>
            </a:r>
            <a:r>
              <a:rPr lang="en-US" sz="900" dirty="0"/>
              <a:t>=0, solver='</a:t>
            </a:r>
            <a:r>
              <a:rPr lang="en-US" sz="900" dirty="0" err="1"/>
              <a:t>liblinear</a:t>
            </a:r>
            <a:r>
              <a:rPr lang="en-US" sz="900" dirty="0"/>
              <a:t>'), '</a:t>
            </a:r>
            <a:r>
              <a:rPr lang="en-US" sz="900" dirty="0" err="1"/>
              <a:t>scaler__copy</a:t>
            </a:r>
            <a:r>
              <a:rPr lang="en-US" sz="900" dirty="0"/>
              <a:t>': True, 'scaler__</a:t>
            </a:r>
            <a:r>
              <a:rPr lang="en-US" sz="900" dirty="0" err="1"/>
              <a:t>with_mean</a:t>
            </a:r>
            <a:r>
              <a:rPr lang="en-US" sz="900" dirty="0"/>
              <a:t>': True, 'scaler__</a:t>
            </a:r>
            <a:r>
              <a:rPr lang="en-US" sz="900" dirty="0" err="1"/>
              <a:t>with_std</a:t>
            </a:r>
            <a:r>
              <a:rPr lang="en-US" sz="900" dirty="0"/>
              <a:t>': True, '</a:t>
            </a:r>
            <a:r>
              <a:rPr lang="en-US" sz="900" dirty="0" err="1"/>
              <a:t>model__C</a:t>
            </a:r>
            <a:r>
              <a:rPr lang="en-US" sz="900" dirty="0"/>
              <a:t>': 0.01, 'model__</a:t>
            </a:r>
            <a:r>
              <a:rPr lang="en-US" sz="900" dirty="0" err="1"/>
              <a:t>class_weight</a:t>
            </a:r>
            <a:r>
              <a:rPr lang="en-US" sz="900" dirty="0"/>
              <a:t>': None, '</a:t>
            </a:r>
            <a:r>
              <a:rPr lang="en-US" sz="900" dirty="0" err="1"/>
              <a:t>model__dual</a:t>
            </a:r>
            <a:r>
              <a:rPr lang="en-US" sz="900" dirty="0"/>
              <a:t>': False, 'model__</a:t>
            </a:r>
            <a:r>
              <a:rPr lang="en-US" sz="900" dirty="0" err="1"/>
              <a:t>fit_intercept</a:t>
            </a:r>
            <a:r>
              <a:rPr lang="en-US" sz="900" dirty="0"/>
              <a:t>': True, 'model__</a:t>
            </a:r>
            <a:r>
              <a:rPr lang="en-US" sz="900" dirty="0" err="1"/>
              <a:t>intercept_scaling</a:t>
            </a:r>
            <a:r>
              <a:rPr lang="en-US" sz="900" dirty="0"/>
              <a:t>': 1, 'model__l1_ratio': None, 'model__</a:t>
            </a:r>
            <a:r>
              <a:rPr lang="en-US" sz="900" dirty="0" err="1"/>
              <a:t>max_iter</a:t>
            </a:r>
            <a:r>
              <a:rPr lang="en-US" sz="900" dirty="0"/>
              <a:t>': 100, 'model__</a:t>
            </a:r>
            <a:r>
              <a:rPr lang="en-US" sz="900" dirty="0" err="1"/>
              <a:t>multi_class</a:t>
            </a:r>
            <a:r>
              <a:rPr lang="en-US" sz="900" dirty="0"/>
              <a:t>': 'deprecated', 'model__</a:t>
            </a:r>
            <a:r>
              <a:rPr lang="en-US" sz="900" dirty="0" err="1"/>
              <a:t>n_jobs</a:t>
            </a:r>
            <a:r>
              <a:rPr lang="en-US" sz="900" dirty="0"/>
              <a:t>': None, '</a:t>
            </a:r>
            <a:r>
              <a:rPr lang="en-US" sz="900" dirty="0" err="1"/>
              <a:t>model__penalty</a:t>
            </a:r>
            <a:r>
              <a:rPr lang="en-US" sz="900" dirty="0"/>
              <a:t>': 'l1', 'model__</a:t>
            </a:r>
            <a:r>
              <a:rPr lang="en-US" sz="900" dirty="0" err="1"/>
              <a:t>random_state</a:t>
            </a:r>
            <a:r>
              <a:rPr lang="en-US" sz="900" dirty="0"/>
              <a:t>': 0, '</a:t>
            </a:r>
            <a:r>
              <a:rPr lang="en-US" sz="900" dirty="0" err="1"/>
              <a:t>model__solver</a:t>
            </a:r>
            <a:r>
              <a:rPr lang="en-US" sz="900" dirty="0"/>
              <a:t>': '</a:t>
            </a:r>
            <a:r>
              <a:rPr lang="en-US" sz="900" dirty="0" err="1"/>
              <a:t>liblinear</a:t>
            </a:r>
            <a:r>
              <a:rPr lang="en-US" sz="900" dirty="0"/>
              <a:t>', 'model__</a:t>
            </a:r>
            <a:r>
              <a:rPr lang="en-US" sz="900" dirty="0" err="1"/>
              <a:t>tol</a:t>
            </a:r>
            <a:r>
              <a:rPr lang="en-US" sz="900" dirty="0"/>
              <a:t>': 0.0001, '</a:t>
            </a:r>
            <a:r>
              <a:rPr lang="en-US" sz="900" dirty="0" err="1"/>
              <a:t>model__verbose</a:t>
            </a:r>
            <a:r>
              <a:rPr lang="en-US" sz="900" dirty="0"/>
              <a:t>': 0, 'model__</a:t>
            </a:r>
            <a:r>
              <a:rPr lang="en-US" sz="900" dirty="0" err="1"/>
              <a:t>warm_start</a:t>
            </a:r>
            <a:r>
              <a:rPr lang="en-US" sz="900" dirty="0"/>
              <a:t>': False}</a:t>
            </a:r>
          </a:p>
        </p:txBody>
      </p:sp>
    </p:spTree>
    <p:extLst>
      <p:ext uri="{BB962C8B-B14F-4D97-AF65-F5344CB8AC3E}">
        <p14:creationId xmlns:p14="http://schemas.microsoft.com/office/powerpoint/2010/main" val="3900613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7" name="Google Shape;144;p5">
            <a:extLst>
              <a:ext uri="{FF2B5EF4-FFF2-40B4-BE49-F238E27FC236}">
                <a16:creationId xmlns:a16="http://schemas.microsoft.com/office/drawing/2014/main" id="{C53D81E0-924D-446B-B263-A7256EAF8301}"/>
              </a:ext>
            </a:extLst>
          </p:cNvPr>
          <p:cNvSpPr txBox="1"/>
          <p:nvPr/>
        </p:nvSpPr>
        <p:spPr>
          <a:xfrm>
            <a:off x="422915" y="1311151"/>
            <a:ext cx="1139326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67"/>
              <a:buFont typeface="Arial"/>
              <a:buNone/>
            </a:pPr>
            <a:r>
              <a:rPr lang="en-US" sz="1600" b="1" dirty="0">
                <a:solidFill>
                  <a:schemeClr val="tx1"/>
                </a:solidFill>
                <a:latin typeface="Calibri" panose="020F0502020204030204" pitchFamily="34" charset="0"/>
                <a:ea typeface="Calibri"/>
                <a:cs typeface="Calibri" panose="020F0502020204030204" pitchFamily="34" charset="0"/>
                <a:sym typeface="Calibri"/>
              </a:rPr>
              <a:t>Workflow– Model Development (Selected Parameter with Pipeline and </a:t>
            </a:r>
            <a:r>
              <a:rPr lang="en-US" sz="1600" b="1" dirty="0" err="1">
                <a:solidFill>
                  <a:schemeClr val="tx1"/>
                </a:solidFill>
                <a:latin typeface="Calibri" panose="020F0502020204030204" pitchFamily="34" charset="0"/>
                <a:ea typeface="Calibri"/>
                <a:cs typeface="Calibri" panose="020F0502020204030204" pitchFamily="34" charset="0"/>
                <a:sym typeface="Calibri"/>
              </a:rPr>
              <a:t>GridsearchCV</a:t>
            </a:r>
            <a:r>
              <a:rPr lang="th-TH" sz="1600" b="1" dirty="0">
                <a:solidFill>
                  <a:schemeClr val="tx1"/>
                </a:solidFill>
                <a:latin typeface="Calibri" panose="020F0502020204030204" pitchFamily="34" charset="0"/>
                <a:ea typeface="Calibri"/>
                <a:cs typeface="Calibri" panose="020F0502020204030204" pitchFamily="34" charset="0"/>
                <a:sym typeface="Calibri"/>
              </a:rPr>
              <a:t> </a:t>
            </a:r>
            <a:r>
              <a:rPr lang="en-US" sz="1600" b="1" dirty="0">
                <a:solidFill>
                  <a:schemeClr val="tx1"/>
                </a:solidFill>
                <a:latin typeface="Calibri" panose="020F0502020204030204" pitchFamily="34" charset="0"/>
                <a:ea typeface="Calibri"/>
                <a:cs typeface="Calibri" panose="020F0502020204030204" pitchFamily="34" charset="0"/>
                <a:sym typeface="Calibri"/>
              </a:rPr>
              <a:t>)</a:t>
            </a:r>
            <a:endParaRPr lang="th-TH" sz="1600" b="1" dirty="0">
              <a:solidFill>
                <a:schemeClr val="tx1"/>
              </a:solidFill>
              <a:latin typeface="Calibri" panose="020F0502020204030204" pitchFamily="34" charset="0"/>
              <a:ea typeface="Calibri"/>
              <a:cs typeface="Calibri" panose="020F0502020204030204" pitchFamily="34" charset="0"/>
              <a:sym typeface="Calibri"/>
            </a:endParaRPr>
          </a:p>
        </p:txBody>
      </p:sp>
      <p:sp>
        <p:nvSpPr>
          <p:cNvPr id="12" name="Google Shape;143;p5">
            <a:extLst>
              <a:ext uri="{FF2B5EF4-FFF2-40B4-BE49-F238E27FC236}">
                <a16:creationId xmlns:a16="http://schemas.microsoft.com/office/drawing/2014/main" id="{40AA05F2-1067-4E14-8F84-B9AC625EA4E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5. Analysis/Model Development</a:t>
            </a:r>
          </a:p>
        </p:txBody>
      </p:sp>
      <p:sp>
        <p:nvSpPr>
          <p:cNvPr id="14" name="TextBox 13">
            <a:extLst>
              <a:ext uri="{FF2B5EF4-FFF2-40B4-BE49-F238E27FC236}">
                <a16:creationId xmlns:a16="http://schemas.microsoft.com/office/drawing/2014/main" id="{71F3F0A7-9248-46A6-9657-2544D502F6BC}"/>
              </a:ext>
            </a:extLst>
          </p:cNvPr>
          <p:cNvSpPr txBox="1"/>
          <p:nvPr/>
        </p:nvSpPr>
        <p:spPr>
          <a:xfrm>
            <a:off x="786869" y="4538492"/>
            <a:ext cx="10505529" cy="872547"/>
          </a:xfrm>
          <a:prstGeom prst="rect">
            <a:avLst/>
          </a:prstGeom>
          <a:noFill/>
        </p:spPr>
        <p:txBody>
          <a:bodyPr wrap="square">
            <a:spAutoFit/>
          </a:bodyPr>
          <a:lstStyle/>
          <a:p>
            <a:r>
              <a:rPr lang="en-US" sz="1050" b="1" dirty="0"/>
              <a:t>Hyperparameters </a:t>
            </a:r>
            <a:r>
              <a:rPr lang="th-TH" sz="1050" b="1" dirty="0"/>
              <a:t>ทั้งหมดของโมเดลที่ดีที่สุด:</a:t>
            </a:r>
          </a:p>
          <a:p>
            <a:r>
              <a:rPr lang="th-TH" sz="900" dirty="0"/>
              <a:t>{'</a:t>
            </a:r>
            <a:r>
              <a:rPr lang="en-US" sz="900" dirty="0"/>
              <a:t>memory': None, 'steps': [('scaler', </a:t>
            </a:r>
            <a:r>
              <a:rPr lang="en-US" sz="900" dirty="0" err="1"/>
              <a:t>StandardScaler</a:t>
            </a:r>
            <a:r>
              <a:rPr lang="en-US" sz="900" dirty="0"/>
              <a:t>()), (</a:t>
            </a:r>
            <a:r>
              <a:rPr lang="en-US" sz="900" b="1" dirty="0"/>
              <a:t>'model', </a:t>
            </a:r>
            <a:r>
              <a:rPr lang="en-US" sz="900" b="1" dirty="0" err="1"/>
              <a:t>LogisticRegression</a:t>
            </a:r>
            <a:r>
              <a:rPr lang="en-US" sz="900" b="1" dirty="0"/>
              <a:t>(C=0.1, penalty='l1', </a:t>
            </a:r>
            <a:r>
              <a:rPr lang="en-US" sz="900" b="1" dirty="0" err="1"/>
              <a:t>random_state</a:t>
            </a:r>
            <a:r>
              <a:rPr lang="en-US" sz="900" b="1" dirty="0"/>
              <a:t>=0, solver='</a:t>
            </a:r>
            <a:r>
              <a:rPr lang="en-US" sz="900" b="1" dirty="0" err="1"/>
              <a:t>liblinear</a:t>
            </a:r>
            <a:r>
              <a:rPr lang="en-US" sz="900" dirty="0"/>
              <a:t>'))], '</a:t>
            </a:r>
            <a:r>
              <a:rPr lang="en-US" sz="900" dirty="0" err="1"/>
              <a:t>transform_input</a:t>
            </a:r>
            <a:r>
              <a:rPr lang="en-US" sz="900" dirty="0"/>
              <a:t>': None, 'verbose': False, 'scaler': </a:t>
            </a:r>
            <a:r>
              <a:rPr lang="en-US" sz="900" dirty="0" err="1"/>
              <a:t>StandardScaler</a:t>
            </a:r>
            <a:r>
              <a:rPr lang="en-US" sz="900" dirty="0"/>
              <a:t>(), 'model': </a:t>
            </a:r>
            <a:r>
              <a:rPr lang="en-US" sz="900" dirty="0" err="1"/>
              <a:t>LogisticRegression</a:t>
            </a:r>
            <a:r>
              <a:rPr lang="en-US" sz="900" dirty="0"/>
              <a:t>(C=0.1, penalty='l1', </a:t>
            </a:r>
            <a:r>
              <a:rPr lang="en-US" sz="900" dirty="0" err="1"/>
              <a:t>random_state</a:t>
            </a:r>
            <a:r>
              <a:rPr lang="en-US" sz="900" dirty="0"/>
              <a:t>=0, solver='</a:t>
            </a:r>
            <a:r>
              <a:rPr lang="en-US" sz="900" dirty="0" err="1"/>
              <a:t>liblinear</a:t>
            </a:r>
            <a:r>
              <a:rPr lang="en-US" sz="900" dirty="0"/>
              <a:t>'), '</a:t>
            </a:r>
            <a:r>
              <a:rPr lang="en-US" sz="900" dirty="0" err="1"/>
              <a:t>scaler__copy</a:t>
            </a:r>
            <a:r>
              <a:rPr lang="en-US" sz="900" dirty="0"/>
              <a:t>': True, 'scaler__</a:t>
            </a:r>
            <a:r>
              <a:rPr lang="en-US" sz="900" dirty="0" err="1"/>
              <a:t>with_mean</a:t>
            </a:r>
            <a:r>
              <a:rPr lang="en-US" sz="900" dirty="0"/>
              <a:t>': True, 'scaler__</a:t>
            </a:r>
            <a:r>
              <a:rPr lang="en-US" sz="900" dirty="0" err="1"/>
              <a:t>with_std</a:t>
            </a:r>
            <a:r>
              <a:rPr lang="en-US" sz="900" dirty="0"/>
              <a:t>': True, '</a:t>
            </a:r>
            <a:r>
              <a:rPr lang="en-US" sz="900" dirty="0" err="1"/>
              <a:t>model__C</a:t>
            </a:r>
            <a:r>
              <a:rPr lang="en-US" sz="900" dirty="0"/>
              <a:t>': 0.1, 'model__</a:t>
            </a:r>
            <a:r>
              <a:rPr lang="en-US" sz="900" dirty="0" err="1"/>
              <a:t>class_weight</a:t>
            </a:r>
            <a:r>
              <a:rPr lang="en-US" sz="900" dirty="0"/>
              <a:t>': None, '</a:t>
            </a:r>
            <a:r>
              <a:rPr lang="en-US" sz="900" dirty="0" err="1"/>
              <a:t>model__dual</a:t>
            </a:r>
            <a:r>
              <a:rPr lang="en-US" sz="900" dirty="0"/>
              <a:t>': False, 'model__</a:t>
            </a:r>
            <a:r>
              <a:rPr lang="en-US" sz="900" dirty="0" err="1"/>
              <a:t>fit_intercept</a:t>
            </a:r>
            <a:r>
              <a:rPr lang="en-US" sz="900" dirty="0"/>
              <a:t>': True, 'model__</a:t>
            </a:r>
            <a:r>
              <a:rPr lang="en-US" sz="900" dirty="0" err="1"/>
              <a:t>intercept_scaling</a:t>
            </a:r>
            <a:r>
              <a:rPr lang="en-US" sz="900" dirty="0"/>
              <a:t>': 1, 'model__l1_ratio': None, 'model__</a:t>
            </a:r>
            <a:r>
              <a:rPr lang="en-US" sz="900" dirty="0" err="1"/>
              <a:t>max_iter</a:t>
            </a:r>
            <a:r>
              <a:rPr lang="en-US" sz="900" dirty="0"/>
              <a:t>': 100, 'model__</a:t>
            </a:r>
            <a:r>
              <a:rPr lang="en-US" sz="900" dirty="0" err="1"/>
              <a:t>multi_class</a:t>
            </a:r>
            <a:r>
              <a:rPr lang="en-US" sz="900" dirty="0"/>
              <a:t>': 'deprecated', 'model__</a:t>
            </a:r>
            <a:r>
              <a:rPr lang="en-US" sz="900" dirty="0" err="1"/>
              <a:t>n_jobs</a:t>
            </a:r>
            <a:r>
              <a:rPr lang="en-US" sz="900" dirty="0"/>
              <a:t>': None, '</a:t>
            </a:r>
            <a:r>
              <a:rPr lang="en-US" sz="900" dirty="0" err="1"/>
              <a:t>model__penalty</a:t>
            </a:r>
            <a:r>
              <a:rPr lang="en-US" sz="900" dirty="0"/>
              <a:t>': 'l1', 'model__</a:t>
            </a:r>
            <a:r>
              <a:rPr lang="en-US" sz="900" dirty="0" err="1"/>
              <a:t>random_state</a:t>
            </a:r>
            <a:r>
              <a:rPr lang="en-US" sz="900" dirty="0"/>
              <a:t>': 0, '</a:t>
            </a:r>
            <a:r>
              <a:rPr lang="en-US" sz="900" dirty="0" err="1"/>
              <a:t>model__solver</a:t>
            </a:r>
            <a:r>
              <a:rPr lang="en-US" sz="900" dirty="0"/>
              <a:t>': '</a:t>
            </a:r>
            <a:r>
              <a:rPr lang="en-US" sz="900" dirty="0" err="1"/>
              <a:t>liblinear</a:t>
            </a:r>
            <a:r>
              <a:rPr lang="en-US" sz="900" dirty="0"/>
              <a:t>', 'model__</a:t>
            </a:r>
            <a:r>
              <a:rPr lang="en-US" sz="900" dirty="0" err="1"/>
              <a:t>tol</a:t>
            </a:r>
            <a:r>
              <a:rPr lang="en-US" sz="900" dirty="0"/>
              <a:t>': 0.0001, '</a:t>
            </a:r>
            <a:r>
              <a:rPr lang="en-US" sz="900" dirty="0" err="1"/>
              <a:t>model__verbose</a:t>
            </a:r>
            <a:r>
              <a:rPr lang="en-US" sz="900" dirty="0"/>
              <a:t>': 0, 'model__</a:t>
            </a:r>
            <a:r>
              <a:rPr lang="en-US" sz="900" dirty="0" err="1"/>
              <a:t>warm_start</a:t>
            </a:r>
            <a:r>
              <a:rPr lang="en-US" sz="900" dirty="0"/>
              <a:t>': False}</a:t>
            </a:r>
          </a:p>
        </p:txBody>
      </p:sp>
      <p:pic>
        <p:nvPicPr>
          <p:cNvPr id="4" name="Picture 3">
            <a:extLst>
              <a:ext uri="{FF2B5EF4-FFF2-40B4-BE49-F238E27FC236}">
                <a16:creationId xmlns:a16="http://schemas.microsoft.com/office/drawing/2014/main" id="{D1D87FD2-5A9C-4F6D-ABAA-401222A38F89}"/>
              </a:ext>
            </a:extLst>
          </p:cNvPr>
          <p:cNvPicPr>
            <a:picLocks noChangeAspect="1"/>
          </p:cNvPicPr>
          <p:nvPr/>
        </p:nvPicPr>
        <p:blipFill>
          <a:blip r:embed="rId3"/>
          <a:stretch>
            <a:fillRect/>
          </a:stretch>
        </p:blipFill>
        <p:spPr>
          <a:xfrm>
            <a:off x="5881318" y="1889166"/>
            <a:ext cx="4619625" cy="2409825"/>
          </a:xfrm>
          <a:prstGeom prst="rect">
            <a:avLst/>
          </a:prstGeom>
        </p:spPr>
      </p:pic>
      <p:pic>
        <p:nvPicPr>
          <p:cNvPr id="10" name="Picture 9">
            <a:extLst>
              <a:ext uri="{FF2B5EF4-FFF2-40B4-BE49-F238E27FC236}">
                <a16:creationId xmlns:a16="http://schemas.microsoft.com/office/drawing/2014/main" id="{CB71D415-CCC2-4D39-BEE4-D885D2B1E7FF}"/>
              </a:ext>
            </a:extLst>
          </p:cNvPr>
          <p:cNvPicPr>
            <a:picLocks noChangeAspect="1"/>
          </p:cNvPicPr>
          <p:nvPr/>
        </p:nvPicPr>
        <p:blipFill>
          <a:blip r:embed="rId4"/>
          <a:stretch>
            <a:fillRect/>
          </a:stretch>
        </p:blipFill>
        <p:spPr>
          <a:xfrm>
            <a:off x="2429238" y="1818416"/>
            <a:ext cx="1533525" cy="2600325"/>
          </a:xfrm>
          <a:prstGeom prst="rect">
            <a:avLst/>
          </a:prstGeom>
        </p:spPr>
      </p:pic>
      <p:pic>
        <p:nvPicPr>
          <p:cNvPr id="15" name="Picture 14">
            <a:extLst>
              <a:ext uri="{FF2B5EF4-FFF2-40B4-BE49-F238E27FC236}">
                <a16:creationId xmlns:a16="http://schemas.microsoft.com/office/drawing/2014/main" id="{EAE119D3-0791-44F2-8982-44FC156E8603}"/>
              </a:ext>
            </a:extLst>
          </p:cNvPr>
          <p:cNvPicPr>
            <a:picLocks noChangeAspect="1"/>
          </p:cNvPicPr>
          <p:nvPr/>
        </p:nvPicPr>
        <p:blipFill>
          <a:blip r:embed="rId5"/>
          <a:stretch>
            <a:fillRect/>
          </a:stretch>
        </p:blipFill>
        <p:spPr>
          <a:xfrm>
            <a:off x="3962763" y="1799366"/>
            <a:ext cx="1536192" cy="2640330"/>
          </a:xfrm>
          <a:prstGeom prst="rect">
            <a:avLst/>
          </a:prstGeom>
        </p:spPr>
      </p:pic>
    </p:spTree>
    <p:extLst>
      <p:ext uri="{BB962C8B-B14F-4D97-AF65-F5344CB8AC3E}">
        <p14:creationId xmlns:p14="http://schemas.microsoft.com/office/powerpoint/2010/main" val="422798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6" name="Picture 5">
            <a:extLst>
              <a:ext uri="{FF2B5EF4-FFF2-40B4-BE49-F238E27FC236}">
                <a16:creationId xmlns:a16="http://schemas.microsoft.com/office/drawing/2014/main" id="{67A1A86F-9A5D-4853-8E60-7476E107CBD3}"/>
              </a:ext>
            </a:extLst>
          </p:cNvPr>
          <p:cNvPicPr>
            <a:picLocks noChangeAspect="1"/>
          </p:cNvPicPr>
          <p:nvPr/>
        </p:nvPicPr>
        <p:blipFill>
          <a:blip r:embed="rId3"/>
          <a:stretch>
            <a:fillRect/>
          </a:stretch>
        </p:blipFill>
        <p:spPr>
          <a:xfrm>
            <a:off x="1547812" y="1808356"/>
            <a:ext cx="9096375" cy="4419600"/>
          </a:xfrm>
          <a:prstGeom prst="rect">
            <a:avLst/>
          </a:prstGeom>
        </p:spPr>
      </p:pic>
      <p:sp>
        <p:nvSpPr>
          <p:cNvPr id="4" name="Google Shape;143;p5">
            <a:extLst>
              <a:ext uri="{FF2B5EF4-FFF2-40B4-BE49-F238E27FC236}">
                <a16:creationId xmlns:a16="http://schemas.microsoft.com/office/drawing/2014/main" id="{1B246ED3-045B-4690-8D5C-2BFA82BB9C82}"/>
              </a:ext>
            </a:extLst>
          </p:cNvPr>
          <p:cNvSpPr txBox="1"/>
          <p:nvPr/>
        </p:nvSpPr>
        <p:spPr>
          <a:xfrm>
            <a:off x="1090126" y="331308"/>
            <a:ext cx="2752201"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1. Introduction</a:t>
            </a:r>
            <a:endParaRPr sz="1800" b="0" i="0" u="none" strike="noStrike" cap="none" dirty="0">
              <a:solidFill>
                <a:schemeClr val="bg1"/>
              </a:solidFill>
              <a:latin typeface="+mn-lt"/>
              <a:cs typeface="Calibri" panose="020F0502020204030204" pitchFamily="34" charset="0"/>
              <a:sym typeface="Arial"/>
            </a:endParaRPr>
          </a:p>
        </p:txBody>
      </p:sp>
      <p:sp>
        <p:nvSpPr>
          <p:cNvPr id="5" name="TextBox 4">
            <a:extLst>
              <a:ext uri="{FF2B5EF4-FFF2-40B4-BE49-F238E27FC236}">
                <a16:creationId xmlns:a16="http://schemas.microsoft.com/office/drawing/2014/main" id="{631F6582-72A2-455F-A317-001838225D9A}"/>
              </a:ext>
            </a:extLst>
          </p:cNvPr>
          <p:cNvSpPr txBox="1"/>
          <p:nvPr/>
        </p:nvSpPr>
        <p:spPr>
          <a:xfrm>
            <a:off x="4616389" y="1277249"/>
            <a:ext cx="2601157"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mn-lt"/>
                <a:ea typeface="Calibri"/>
                <a:cs typeface="Calibri" panose="020F0502020204030204" pitchFamily="34" charset="0"/>
                <a:sym typeface="Calibri"/>
              </a:rPr>
              <a:t>Data Science Framework</a:t>
            </a:r>
          </a:p>
        </p:txBody>
      </p:sp>
    </p:spTree>
    <p:extLst>
      <p:ext uri="{BB962C8B-B14F-4D97-AF65-F5344CB8AC3E}">
        <p14:creationId xmlns:p14="http://schemas.microsoft.com/office/powerpoint/2010/main" val="41201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2" name="TextBox 21">
            <a:extLst>
              <a:ext uri="{FF2B5EF4-FFF2-40B4-BE49-F238E27FC236}">
                <a16:creationId xmlns:a16="http://schemas.microsoft.com/office/drawing/2014/main" id="{510A632F-D28B-430C-8C72-56ADE1227DAD}"/>
              </a:ext>
            </a:extLst>
          </p:cNvPr>
          <p:cNvSpPr txBox="1"/>
          <p:nvPr/>
        </p:nvSpPr>
        <p:spPr>
          <a:xfrm>
            <a:off x="454126" y="1435667"/>
            <a:ext cx="2889438" cy="393954"/>
          </a:xfrm>
          <a:prstGeom prst="rect">
            <a:avLst/>
          </a:prstGeom>
          <a:noFill/>
        </p:spPr>
        <p:txBody>
          <a:bodyPr wrap="square">
            <a:spAutoFit/>
          </a:bodyPr>
          <a:lstStyle/>
          <a:p>
            <a:r>
              <a:rPr lang="th-TH" sz="1400" b="1" dirty="0"/>
              <a:t>ข้อสรุปเชิงธุรกิจ </a:t>
            </a:r>
            <a:r>
              <a:rPr lang="en-US" sz="1400" b="1" dirty="0"/>
              <a:t>(Data Analytics)</a:t>
            </a:r>
            <a:endParaRPr lang="en-US" dirty="0"/>
          </a:p>
        </p:txBody>
      </p:sp>
      <p:sp>
        <p:nvSpPr>
          <p:cNvPr id="23" name="TextBox 22">
            <a:extLst>
              <a:ext uri="{FF2B5EF4-FFF2-40B4-BE49-F238E27FC236}">
                <a16:creationId xmlns:a16="http://schemas.microsoft.com/office/drawing/2014/main" id="{48DDC51F-0211-4F33-95E9-C57B791B20A2}"/>
              </a:ext>
            </a:extLst>
          </p:cNvPr>
          <p:cNvSpPr txBox="1"/>
          <p:nvPr/>
        </p:nvSpPr>
        <p:spPr>
          <a:xfrm>
            <a:off x="424952" y="2773200"/>
            <a:ext cx="10714103" cy="1643527"/>
          </a:xfrm>
          <a:prstGeom prst="rect">
            <a:avLst/>
          </a:prstGeom>
          <a:noFill/>
        </p:spPr>
        <p:txBody>
          <a:bodyPr wrap="square">
            <a:spAutoFit/>
          </a:bodyPr>
          <a:lstStyle/>
          <a:p>
            <a:r>
              <a:rPr lang="en-US" sz="1200" b="1" dirty="0"/>
              <a:t>2. </a:t>
            </a:r>
            <a:r>
              <a:rPr lang="th-TH" sz="1200" b="1" dirty="0"/>
              <a:t>การแบ่งกลุ่มลูกค้าตามความเสี่ยง (</a:t>
            </a:r>
            <a:r>
              <a:rPr lang="en-US" sz="1200" b="1" dirty="0"/>
              <a:t>Customer Segmentation) </a:t>
            </a:r>
            <a:r>
              <a:rPr lang="th-TH" sz="1200" dirty="0"/>
              <a:t>โดยการทดสอบ </a:t>
            </a:r>
            <a:r>
              <a:rPr lang="en-US" sz="1200" dirty="0"/>
              <a:t>T-test </a:t>
            </a:r>
            <a:r>
              <a:rPr lang="th-TH" sz="1200" dirty="0"/>
              <a:t>สามารถตอบคำถามที่ว่า </a:t>
            </a:r>
            <a:r>
              <a:rPr lang="en-US" sz="1200" b="1" dirty="0"/>
              <a:t>“</a:t>
            </a:r>
            <a:r>
              <a:rPr lang="th-TH" sz="1200" b="1" dirty="0"/>
              <a:t>มีกลุ่มลูกค้าที่มีความเสี่ยงสูง/ต่ำ ที่แตกต่างกันอย่างชัดเจน</a:t>
            </a:r>
            <a:r>
              <a:rPr lang="en-US" sz="1200" b="1" dirty="0"/>
              <a:t> </a:t>
            </a:r>
            <a:r>
              <a:rPr lang="th-TH" sz="1200" b="1" dirty="0"/>
              <a:t>หรือไม่</a:t>
            </a:r>
            <a:r>
              <a:rPr lang="en-US" sz="1200" dirty="0"/>
              <a:t>” </a:t>
            </a:r>
            <a:r>
              <a:rPr lang="th-TH" sz="1200" dirty="0"/>
              <a:t>กล่าวคือ</a:t>
            </a:r>
            <a:endParaRPr lang="en-US" sz="1200" dirty="0"/>
          </a:p>
          <a:p>
            <a:r>
              <a:rPr lang="th-TH" sz="1200" b="1" dirty="0"/>
              <a:t>    - กลุ่มความเสี่ยงต่ำ (</a:t>
            </a:r>
            <a:r>
              <a:rPr lang="en-US" sz="1200" b="1" dirty="0"/>
              <a:t>Low-Risk/Approved Group): </a:t>
            </a:r>
            <a:r>
              <a:rPr lang="th-TH" sz="1200" dirty="0"/>
              <a:t>ลูกค้าที่ได้รับอนุมัติมี </a:t>
            </a:r>
            <a:r>
              <a:rPr lang="en-US" sz="1200" dirty="0"/>
              <a:t>Credit Score </a:t>
            </a:r>
            <a:r>
              <a:rPr lang="th-TH" sz="1200" dirty="0"/>
              <a:t>เฉลี่ยสูงถึง 4.61 สะท้อนให้เห็นว่ากลุ่มนี้มีประวัติทางการเงินที่ดีและตรงตามเกณฑ์หลักของธนาคารอย่างชัดเจน</a:t>
            </a:r>
            <a:endParaRPr lang="en-US" sz="1200" dirty="0"/>
          </a:p>
          <a:p>
            <a:r>
              <a:rPr lang="th-TH" sz="1200" b="1" dirty="0"/>
              <a:t>    - กลุ่มความเสี่ยงสูง (</a:t>
            </a:r>
            <a:r>
              <a:rPr lang="en-US" sz="1200" b="1" dirty="0"/>
              <a:t>High-Risk/Not Approved Group): </a:t>
            </a:r>
            <a:r>
              <a:rPr lang="th-TH" sz="1200" dirty="0"/>
              <a:t>ลูกค้าที่ไม่ได้รับการอนุมัติมี </a:t>
            </a:r>
            <a:r>
              <a:rPr lang="en-US" sz="1200" dirty="0"/>
              <a:t>Credit Score </a:t>
            </a:r>
            <a:r>
              <a:rPr lang="th-TH" sz="1200" dirty="0"/>
              <a:t>เฉลี่ยต่ำมากที่ 0.63 แสดงให้เห็นว่ากลุ่มนี้มีโปรไฟล์ความเสี่ยงสูงมากและถูกปฏิเสธอย่างชัดเจน</a:t>
            </a:r>
          </a:p>
        </p:txBody>
      </p:sp>
      <p:sp>
        <p:nvSpPr>
          <p:cNvPr id="24" name="TextBox 23">
            <a:extLst>
              <a:ext uri="{FF2B5EF4-FFF2-40B4-BE49-F238E27FC236}">
                <a16:creationId xmlns:a16="http://schemas.microsoft.com/office/drawing/2014/main" id="{5F467873-347B-4FD7-9C33-874DFADF3331}"/>
              </a:ext>
            </a:extLst>
          </p:cNvPr>
          <p:cNvSpPr txBox="1"/>
          <p:nvPr/>
        </p:nvSpPr>
        <p:spPr>
          <a:xfrm>
            <a:off x="454126" y="4518028"/>
            <a:ext cx="10474862" cy="350865"/>
          </a:xfrm>
          <a:prstGeom prst="rect">
            <a:avLst/>
          </a:prstGeom>
          <a:noFill/>
        </p:spPr>
        <p:txBody>
          <a:bodyPr wrap="square">
            <a:spAutoFit/>
          </a:bodyPr>
          <a:lstStyle/>
          <a:p>
            <a:r>
              <a:rPr lang="th-TH" sz="1200" b="1" dirty="0"/>
              <a:t>บทสรุปเชิงวิเคราะห์: </a:t>
            </a:r>
            <a:r>
              <a:rPr lang="th-TH" sz="1200" dirty="0"/>
              <a:t>: </a:t>
            </a:r>
            <a:r>
              <a:rPr lang="th-TH" sz="1200" u="sng" dirty="0"/>
              <a:t>ปัจจุบัน </a:t>
            </a:r>
            <a:r>
              <a:rPr lang="en-US" sz="1200" b="1" u="sng" dirty="0"/>
              <a:t>Credit Score </a:t>
            </a:r>
            <a:r>
              <a:rPr lang="th-TH" sz="1200" u="sng" dirty="0"/>
              <a:t>เป็นปัจจัยขับเคลื่อนหลัก (</a:t>
            </a:r>
            <a:r>
              <a:rPr lang="en-US" sz="1200" u="sng" dirty="0"/>
              <a:t>Primary Driver) </a:t>
            </a:r>
            <a:r>
              <a:rPr lang="th-TH" sz="1200" u="sng" dirty="0"/>
              <a:t>ในกระบวนการอนุมัติ</a:t>
            </a:r>
            <a:r>
              <a:rPr lang="th-TH" sz="1200" dirty="0"/>
              <a:t> ทำให้เกิดการแบ่งกลุ่มลูกค้าเป็นสองขั้วอย่างมีประสิทธิภาพ</a:t>
            </a:r>
            <a:endParaRPr lang="en-US" sz="1200" dirty="0"/>
          </a:p>
        </p:txBody>
      </p:sp>
      <p:sp>
        <p:nvSpPr>
          <p:cNvPr id="10" name="TextBox 9">
            <a:extLst>
              <a:ext uri="{FF2B5EF4-FFF2-40B4-BE49-F238E27FC236}">
                <a16:creationId xmlns:a16="http://schemas.microsoft.com/office/drawing/2014/main" id="{044017B4-A74C-4CA7-BEBD-AB142E45B2B5}"/>
              </a:ext>
            </a:extLst>
          </p:cNvPr>
          <p:cNvSpPr txBox="1"/>
          <p:nvPr/>
        </p:nvSpPr>
        <p:spPr>
          <a:xfrm>
            <a:off x="424952" y="1933277"/>
            <a:ext cx="10801905" cy="609398"/>
          </a:xfrm>
          <a:prstGeom prst="rect">
            <a:avLst/>
          </a:prstGeom>
          <a:noFill/>
        </p:spPr>
        <p:txBody>
          <a:bodyPr wrap="square">
            <a:spAutoFit/>
          </a:bodyPr>
          <a:lstStyle/>
          <a:p>
            <a:r>
              <a:rPr lang="en-US" sz="1200" b="1" dirty="0"/>
              <a:t>1. </a:t>
            </a:r>
            <a:r>
              <a:rPr lang="th-TH" sz="1200" b="1" dirty="0"/>
              <a:t>บทสรุปเชิงวิเคราะห์:</a:t>
            </a:r>
            <a:r>
              <a:rPr lang="th-TH" sz="1200" dirty="0"/>
              <a:t> ปัจจัยด้าน </a:t>
            </a:r>
            <a:r>
              <a:rPr lang="th-TH" sz="1200" b="1" dirty="0"/>
              <a:t>ประวัติความเสี่ยง (</a:t>
            </a:r>
            <a:r>
              <a:rPr lang="en-US" sz="1200" b="1" dirty="0"/>
              <a:t>PriorDefault)</a:t>
            </a:r>
            <a:r>
              <a:rPr lang="en-US" sz="1200" dirty="0"/>
              <a:t> </a:t>
            </a:r>
            <a:r>
              <a:rPr lang="th-TH" sz="1200" dirty="0"/>
              <a:t>และ </a:t>
            </a:r>
            <a:r>
              <a:rPr lang="th-TH" sz="1200" b="1" dirty="0"/>
              <a:t>ความมั่นคง (</a:t>
            </a:r>
            <a:r>
              <a:rPr lang="en-US" sz="1200" b="1" dirty="0"/>
              <a:t>Employed, CreditScore, YearsEmployed)</a:t>
            </a:r>
            <a:r>
              <a:rPr lang="en-US" sz="1200" dirty="0"/>
              <a:t> </a:t>
            </a:r>
            <a:r>
              <a:rPr lang="th-TH" sz="1200" dirty="0"/>
              <a:t>เป็น</a:t>
            </a:r>
            <a:r>
              <a:rPr lang="th-TH" sz="1200" u="sng" dirty="0"/>
              <a:t>คุณลักษณะหลักที่ขับเคลื่อนผลการตัดสินใจอนุมัติบัตรเครดิต</a:t>
            </a:r>
            <a:r>
              <a:rPr lang="th-TH" sz="1200" dirty="0"/>
              <a:t> ซึ่งตอบคำถามเชิงวิเคราะห์ที่ว่า </a:t>
            </a:r>
            <a:r>
              <a:rPr lang="th-TH" sz="1200" b="1" dirty="0"/>
              <a:t>"คุณลักษณะใดของผู้สมัครมีความสัมพันธ์กับการอนุมัติมากที่สุด"</a:t>
            </a:r>
            <a:endParaRPr lang="en-US" sz="1200" dirty="0"/>
          </a:p>
        </p:txBody>
      </p:sp>
      <p:sp>
        <p:nvSpPr>
          <p:cNvPr id="15" name="Google Shape;143;p5">
            <a:extLst>
              <a:ext uri="{FF2B5EF4-FFF2-40B4-BE49-F238E27FC236}">
                <a16:creationId xmlns:a16="http://schemas.microsoft.com/office/drawing/2014/main" id="{9D7C2763-CA6B-4077-A292-A290EFD5C817}"/>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6. Findings and Insights</a:t>
            </a:r>
          </a:p>
        </p:txBody>
      </p:sp>
    </p:spTree>
    <p:extLst>
      <p:ext uri="{BB962C8B-B14F-4D97-AF65-F5344CB8AC3E}">
        <p14:creationId xmlns:p14="http://schemas.microsoft.com/office/powerpoint/2010/main" val="1650810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2" name="TextBox 21">
            <a:extLst>
              <a:ext uri="{FF2B5EF4-FFF2-40B4-BE49-F238E27FC236}">
                <a16:creationId xmlns:a16="http://schemas.microsoft.com/office/drawing/2014/main" id="{510A632F-D28B-430C-8C72-56ADE1227DAD}"/>
              </a:ext>
            </a:extLst>
          </p:cNvPr>
          <p:cNvSpPr txBox="1"/>
          <p:nvPr/>
        </p:nvSpPr>
        <p:spPr>
          <a:xfrm>
            <a:off x="262335" y="1255948"/>
            <a:ext cx="2979629" cy="393954"/>
          </a:xfrm>
          <a:prstGeom prst="rect">
            <a:avLst/>
          </a:prstGeom>
          <a:noFill/>
        </p:spPr>
        <p:txBody>
          <a:bodyPr wrap="square">
            <a:spAutoFit/>
          </a:bodyPr>
          <a:lstStyle/>
          <a:p>
            <a:r>
              <a:rPr lang="th-TH" sz="1400" b="1" dirty="0"/>
              <a:t>ข้อสรุปเชิงธุรกิจ</a:t>
            </a:r>
            <a:r>
              <a:rPr lang="en-US" sz="1400" b="1" dirty="0"/>
              <a:t> (Data Science)</a:t>
            </a:r>
            <a:endParaRPr lang="en-US" dirty="0"/>
          </a:p>
        </p:txBody>
      </p:sp>
      <p:sp>
        <p:nvSpPr>
          <p:cNvPr id="27" name="TextBox 26">
            <a:extLst>
              <a:ext uri="{FF2B5EF4-FFF2-40B4-BE49-F238E27FC236}">
                <a16:creationId xmlns:a16="http://schemas.microsoft.com/office/drawing/2014/main" id="{D2586817-578D-4DD9-95DF-CF8780421651}"/>
              </a:ext>
            </a:extLst>
          </p:cNvPr>
          <p:cNvSpPr txBox="1"/>
          <p:nvPr/>
        </p:nvSpPr>
        <p:spPr>
          <a:xfrm>
            <a:off x="316382" y="2515132"/>
            <a:ext cx="4662017" cy="1169551"/>
          </a:xfrm>
          <a:prstGeom prst="rect">
            <a:avLst/>
          </a:prstGeom>
          <a:noFill/>
        </p:spPr>
        <p:txBody>
          <a:bodyPr wrap="square">
            <a:spAutoFit/>
          </a:bodyPr>
          <a:lstStyle/>
          <a:p>
            <a:pPr marL="171450" indent="-171450" algn="thaiDist">
              <a:buFontTx/>
              <a:buChar char="-"/>
            </a:pPr>
            <a:r>
              <a:rPr lang="en-US" sz="1000" dirty="0"/>
              <a:t>Problem: </a:t>
            </a:r>
            <a:r>
              <a:rPr lang="th-TH" sz="1000" dirty="0"/>
              <a:t>กระบวนการพิจารณาใช้เวลานานและมีความเสี่ยงจากดุลยพินิจ</a:t>
            </a:r>
            <a:endParaRPr lang="en-US" sz="1000" dirty="0"/>
          </a:p>
          <a:p>
            <a:pPr marL="171450" indent="-171450" algn="thaiDist">
              <a:buFontTx/>
              <a:buChar char="-"/>
            </a:pPr>
            <a:r>
              <a:rPr lang="en-US" sz="1000" dirty="0"/>
              <a:t>Solution/Value Proposition: </a:t>
            </a:r>
            <a:r>
              <a:rPr lang="th-TH" sz="1000" dirty="0"/>
              <a:t>โมเดลนี้สามารถให้ผลการตัดสินใจเบื้องต้นที่ รวดเร็ว (</a:t>
            </a:r>
            <a:r>
              <a:rPr lang="en-US" sz="1000" dirty="0"/>
              <a:t>Operational Impact) </a:t>
            </a:r>
            <a:r>
              <a:rPr lang="th-TH" sz="1000" dirty="0"/>
              <a:t>และ เป็นกลาง</a:t>
            </a:r>
            <a:r>
              <a:rPr lang="en-US" sz="1000" dirty="0"/>
              <a:t> </a:t>
            </a:r>
            <a:r>
              <a:rPr lang="th-TH" sz="1000" dirty="0"/>
              <a:t>ด้วย </a:t>
            </a:r>
            <a:r>
              <a:rPr lang="en-US" sz="1000" dirty="0"/>
              <a:t>Accuracy 88%, </a:t>
            </a:r>
            <a:r>
              <a:rPr lang="th-TH" sz="1000" dirty="0"/>
              <a:t>โมเดลสามารถตัดสินใจโดยอัตโนมัติได้อย่างน่าเชื่อถือในกรณีส่วนใหญ่ ลดเวลาในการตัดสินใจจากชั่วโมง/วัน เหลือเพียงวินาที</a:t>
            </a:r>
          </a:p>
        </p:txBody>
      </p:sp>
      <p:sp>
        <p:nvSpPr>
          <p:cNvPr id="29" name="TextBox 28">
            <a:extLst>
              <a:ext uri="{FF2B5EF4-FFF2-40B4-BE49-F238E27FC236}">
                <a16:creationId xmlns:a16="http://schemas.microsoft.com/office/drawing/2014/main" id="{932566EB-C434-4F6E-A7C3-DE06553371E6}"/>
              </a:ext>
            </a:extLst>
          </p:cNvPr>
          <p:cNvSpPr txBox="1"/>
          <p:nvPr/>
        </p:nvSpPr>
        <p:spPr>
          <a:xfrm>
            <a:off x="325619" y="1751640"/>
            <a:ext cx="4957581" cy="393954"/>
          </a:xfrm>
          <a:prstGeom prst="rect">
            <a:avLst/>
          </a:prstGeom>
          <a:noFill/>
        </p:spPr>
        <p:txBody>
          <a:bodyPr wrap="square">
            <a:spAutoFit/>
          </a:bodyPr>
          <a:lstStyle/>
          <a:p>
            <a:r>
              <a:rPr lang="th-TH" b="1" dirty="0"/>
              <a:t>การเชื่อมโยงกับปัญหาและจุดประสงค์โครงการ</a:t>
            </a:r>
            <a:endParaRPr lang="en-US" b="1" dirty="0"/>
          </a:p>
        </p:txBody>
      </p:sp>
      <p:sp>
        <p:nvSpPr>
          <p:cNvPr id="31" name="TextBox 30">
            <a:extLst>
              <a:ext uri="{FF2B5EF4-FFF2-40B4-BE49-F238E27FC236}">
                <a16:creationId xmlns:a16="http://schemas.microsoft.com/office/drawing/2014/main" id="{45740AF5-A533-4422-8D21-3C4473FE34FE}"/>
              </a:ext>
            </a:extLst>
          </p:cNvPr>
          <p:cNvSpPr txBox="1"/>
          <p:nvPr/>
        </p:nvSpPr>
        <p:spPr>
          <a:xfrm>
            <a:off x="5805149" y="2181561"/>
            <a:ext cx="6096000" cy="350865"/>
          </a:xfrm>
          <a:prstGeom prst="rect">
            <a:avLst/>
          </a:prstGeom>
          <a:noFill/>
        </p:spPr>
        <p:txBody>
          <a:bodyPr wrap="square">
            <a:spAutoFit/>
          </a:bodyPr>
          <a:lstStyle/>
          <a:p>
            <a:r>
              <a:rPr lang="en-US" sz="1200" b="1" dirty="0"/>
              <a:t>2. </a:t>
            </a:r>
            <a:r>
              <a:rPr lang="th-TH" sz="1200" b="1" dirty="0"/>
              <a:t>การลดความเสี่ยง (</a:t>
            </a:r>
            <a:r>
              <a:rPr lang="en-US" sz="1200" b="1" dirty="0"/>
              <a:t>Business Problem: Default Rate Reduction)</a:t>
            </a:r>
          </a:p>
        </p:txBody>
      </p:sp>
      <p:sp>
        <p:nvSpPr>
          <p:cNvPr id="35" name="TextBox 34">
            <a:extLst>
              <a:ext uri="{FF2B5EF4-FFF2-40B4-BE49-F238E27FC236}">
                <a16:creationId xmlns:a16="http://schemas.microsoft.com/office/drawing/2014/main" id="{DDA7C2CB-99E3-48EC-B789-75B35D0FD1F3}"/>
              </a:ext>
            </a:extLst>
          </p:cNvPr>
          <p:cNvSpPr txBox="1"/>
          <p:nvPr/>
        </p:nvSpPr>
        <p:spPr>
          <a:xfrm>
            <a:off x="5795913" y="2520513"/>
            <a:ext cx="6096000" cy="1384995"/>
          </a:xfrm>
          <a:prstGeom prst="rect">
            <a:avLst/>
          </a:prstGeom>
          <a:noFill/>
        </p:spPr>
        <p:txBody>
          <a:bodyPr wrap="square">
            <a:spAutoFit/>
          </a:bodyPr>
          <a:lstStyle/>
          <a:p>
            <a:pPr marL="171450" indent="-171450" algn="thaiDist">
              <a:buFontTx/>
              <a:buChar char="-"/>
            </a:pPr>
            <a:r>
              <a:rPr lang="th-TH" sz="1000" dirty="0"/>
              <a:t>วัตถุประสงค์คือ ลดความเสี่ยงทางการเงิน (หนี้เสีย) ซึ่งต้องการให้ </a:t>
            </a:r>
            <a:r>
              <a:rPr lang="en-US" sz="1000" dirty="0"/>
              <a:t>False Positive (FP) </a:t>
            </a:r>
            <a:r>
              <a:rPr lang="th-TH" sz="1000" dirty="0"/>
              <a:t>ต่ำที่สุด</a:t>
            </a:r>
            <a:endParaRPr lang="en-US" sz="1000" dirty="0"/>
          </a:p>
          <a:p>
            <a:pPr marL="171450" indent="-171450" algn="thaiDist">
              <a:buFontTx/>
              <a:buChar char="-"/>
            </a:pPr>
            <a:r>
              <a:rPr lang="th-TH" sz="1000" dirty="0"/>
              <a:t>โมเดลมี </a:t>
            </a:r>
            <a:r>
              <a:rPr lang="en-US" sz="1000" dirty="0"/>
              <a:t>FP = 15 </a:t>
            </a:r>
            <a:r>
              <a:rPr lang="th-TH" sz="1000" dirty="0"/>
              <a:t>และ </a:t>
            </a:r>
            <a:r>
              <a:rPr lang="en-US" sz="1000" dirty="0"/>
              <a:t>Precision </a:t>
            </a:r>
            <a:r>
              <a:rPr lang="th-TH" sz="1000" dirty="0"/>
              <a:t>สำหรับ </a:t>
            </a:r>
            <a:r>
              <a:rPr lang="en-US" sz="1000" dirty="0"/>
              <a:t>Class 1 (</a:t>
            </a:r>
            <a:r>
              <a:rPr lang="th-TH" sz="1000" dirty="0"/>
              <a:t>อนุมัติ) คือ 0.82 หมายความว่าในทุกๆ 100 ครั้งที่โมเดลบอกว่า "อนุมัติ" จะมีประมาณ 18 ครั้ง ที่เป็นการทำนายผิดพลาดและอาจกลายเป็นหนี้เสีย ซึ่งเป็นจุดที่ควรปรับปรุง</a:t>
            </a:r>
            <a:endParaRPr lang="en-US" sz="1000" dirty="0"/>
          </a:p>
          <a:p>
            <a:pPr marL="171450" indent="-171450" algn="thaiDist">
              <a:buFontTx/>
              <a:buChar char="-"/>
            </a:pPr>
            <a:r>
              <a:rPr lang="en-US" sz="1000" dirty="0"/>
              <a:t>Action/Recommendation: </a:t>
            </a:r>
            <a:r>
              <a:rPr lang="th-TH" sz="1000" dirty="0"/>
              <a:t>ควรพิจารณา ปรับ </a:t>
            </a:r>
            <a:r>
              <a:rPr lang="en-US" sz="1000" dirty="0"/>
              <a:t>Threshold </a:t>
            </a:r>
            <a:r>
              <a:rPr lang="th-TH" sz="1000" dirty="0"/>
              <a:t>ของโมเดลให้มีความระมัดระวังมากขึ้น (</a:t>
            </a:r>
            <a:r>
              <a:rPr lang="en-US" sz="1000" dirty="0"/>
              <a:t>Bias </a:t>
            </a:r>
            <a:r>
              <a:rPr lang="th-TH" sz="1000" dirty="0"/>
              <a:t>ไปทาง </a:t>
            </a:r>
            <a:r>
              <a:rPr lang="en-US" sz="1000" dirty="0"/>
              <a:t>Class 0/</a:t>
            </a:r>
            <a:r>
              <a:rPr lang="th-TH" sz="1000" dirty="0"/>
              <a:t>ปฏิเสธ) เพื่อลดค่า </a:t>
            </a:r>
            <a:r>
              <a:rPr lang="en-US" sz="1000" dirty="0"/>
              <a:t>FP </a:t>
            </a:r>
            <a:r>
              <a:rPr lang="th-TH" sz="1000" dirty="0"/>
              <a:t>ลงอีก แม้ว่าจะต้องแลกมาด้วยการเพิ่ม </a:t>
            </a:r>
            <a:r>
              <a:rPr lang="en-US" sz="1000" dirty="0"/>
              <a:t>FN </a:t>
            </a:r>
            <a:r>
              <a:rPr lang="th-TH" sz="1000" dirty="0"/>
              <a:t>เล็กน้อยก็ตาม (</a:t>
            </a:r>
            <a:r>
              <a:rPr lang="en-US" sz="1000" dirty="0"/>
              <a:t>Trade-off </a:t>
            </a:r>
            <a:r>
              <a:rPr lang="th-TH" sz="1000" dirty="0"/>
              <a:t>ระหว่าง </a:t>
            </a:r>
            <a:r>
              <a:rPr lang="en-US" sz="1000" dirty="0"/>
              <a:t>Precision </a:t>
            </a:r>
            <a:r>
              <a:rPr lang="th-TH" sz="1000" dirty="0"/>
              <a:t>และ </a:t>
            </a:r>
            <a:r>
              <a:rPr lang="en-US" sz="1000" dirty="0"/>
              <a:t>Recall)</a:t>
            </a:r>
          </a:p>
        </p:txBody>
      </p:sp>
      <p:sp>
        <p:nvSpPr>
          <p:cNvPr id="37" name="TextBox 36">
            <a:extLst>
              <a:ext uri="{FF2B5EF4-FFF2-40B4-BE49-F238E27FC236}">
                <a16:creationId xmlns:a16="http://schemas.microsoft.com/office/drawing/2014/main" id="{827D72C8-8ABC-4BB8-93D8-E02BA24D8E9D}"/>
              </a:ext>
            </a:extLst>
          </p:cNvPr>
          <p:cNvSpPr txBox="1"/>
          <p:nvPr/>
        </p:nvSpPr>
        <p:spPr>
          <a:xfrm>
            <a:off x="325619" y="3781300"/>
            <a:ext cx="4301799" cy="350865"/>
          </a:xfrm>
          <a:prstGeom prst="rect">
            <a:avLst/>
          </a:prstGeom>
          <a:noFill/>
        </p:spPr>
        <p:txBody>
          <a:bodyPr wrap="square">
            <a:spAutoFit/>
          </a:bodyPr>
          <a:lstStyle/>
          <a:p>
            <a:r>
              <a:rPr lang="en-US" sz="1200" b="1" dirty="0"/>
              <a:t>3.</a:t>
            </a:r>
            <a:r>
              <a:rPr lang="th-TH" sz="1200" b="1" dirty="0"/>
              <a:t>การเพิ่มโอกาสทางธุรกิจ (</a:t>
            </a:r>
            <a:r>
              <a:rPr lang="en-US" sz="1200" b="1" dirty="0"/>
              <a:t>Business Opportunity)</a:t>
            </a:r>
          </a:p>
        </p:txBody>
      </p:sp>
      <p:sp>
        <p:nvSpPr>
          <p:cNvPr id="39" name="TextBox 38">
            <a:extLst>
              <a:ext uri="{FF2B5EF4-FFF2-40B4-BE49-F238E27FC236}">
                <a16:creationId xmlns:a16="http://schemas.microsoft.com/office/drawing/2014/main" id="{F13E0AD9-442D-48F5-9C1E-E11B82471079}"/>
              </a:ext>
            </a:extLst>
          </p:cNvPr>
          <p:cNvSpPr txBox="1"/>
          <p:nvPr/>
        </p:nvSpPr>
        <p:spPr>
          <a:xfrm>
            <a:off x="316382" y="4201257"/>
            <a:ext cx="4560417" cy="954107"/>
          </a:xfrm>
          <a:prstGeom prst="rect">
            <a:avLst/>
          </a:prstGeom>
          <a:noFill/>
        </p:spPr>
        <p:txBody>
          <a:bodyPr wrap="square">
            <a:spAutoFit/>
          </a:bodyPr>
          <a:lstStyle/>
          <a:p>
            <a:pPr marL="171450" indent="-171450" algn="thaiDist">
              <a:buFontTx/>
              <a:buChar char="-"/>
            </a:pPr>
            <a:r>
              <a:rPr lang="th-TH" sz="1000" dirty="0"/>
              <a:t>โมเดลมี </a:t>
            </a:r>
            <a:r>
              <a:rPr lang="en-US" sz="1000" dirty="0"/>
              <a:t>False Negative (FN) = 6 </a:t>
            </a:r>
            <a:r>
              <a:rPr lang="th-TH" sz="1000" dirty="0"/>
              <a:t>และ </a:t>
            </a:r>
            <a:r>
              <a:rPr lang="en-US" sz="1000" dirty="0"/>
              <a:t>Recall </a:t>
            </a:r>
            <a:r>
              <a:rPr lang="th-TH" sz="1000" dirty="0"/>
              <a:t>สำหรับ </a:t>
            </a:r>
            <a:r>
              <a:rPr lang="en-US" sz="1000" dirty="0"/>
              <a:t>Class 1 (</a:t>
            </a:r>
            <a:r>
              <a:rPr lang="th-TH" sz="1000" dirty="0"/>
              <a:t>อนุมัติ) คือ 0.92</a:t>
            </a:r>
            <a:endParaRPr lang="en-US" sz="1000" dirty="0"/>
          </a:p>
          <a:p>
            <a:pPr marL="171450" indent="-171450" algn="thaiDist">
              <a:buFontTx/>
              <a:buChar char="-"/>
            </a:pPr>
            <a:r>
              <a:rPr lang="th-TH" sz="1000" dirty="0"/>
              <a:t>โมเดลพลาดโอกาสที่จะอนุมัติลูกค้าที่มีคุณภาพจริง (</a:t>
            </a:r>
            <a:r>
              <a:rPr lang="en-US" sz="1000" dirty="0"/>
              <a:t>FN) </a:t>
            </a:r>
            <a:r>
              <a:rPr lang="th-TH" sz="1000" dirty="0"/>
              <a:t>เพียงเล็กน้อย (6 ครั้ง) ซึ่งแสดงว่าโมเดลมีการรักษาลูกค้าที่ดี (</a:t>
            </a:r>
            <a:r>
              <a:rPr lang="en-US" sz="1000" dirty="0"/>
              <a:t>Good Customer Acquisition) </a:t>
            </a:r>
            <a:r>
              <a:rPr lang="th-TH" sz="1000" dirty="0"/>
              <a:t>ได้อย่างมีประสิทธิภาพ</a:t>
            </a:r>
          </a:p>
        </p:txBody>
      </p:sp>
      <p:sp>
        <p:nvSpPr>
          <p:cNvPr id="41" name="TextBox 40">
            <a:extLst>
              <a:ext uri="{FF2B5EF4-FFF2-40B4-BE49-F238E27FC236}">
                <a16:creationId xmlns:a16="http://schemas.microsoft.com/office/drawing/2014/main" id="{965D93A1-0514-43DB-B580-D2141091FA89}"/>
              </a:ext>
            </a:extLst>
          </p:cNvPr>
          <p:cNvSpPr txBox="1"/>
          <p:nvPr/>
        </p:nvSpPr>
        <p:spPr>
          <a:xfrm>
            <a:off x="518409" y="5381039"/>
            <a:ext cx="11155181" cy="609398"/>
          </a:xfrm>
          <a:prstGeom prst="rect">
            <a:avLst/>
          </a:prstGeom>
          <a:noFill/>
        </p:spPr>
        <p:txBody>
          <a:bodyPr wrap="square">
            <a:spAutoFit/>
          </a:bodyPr>
          <a:lstStyle/>
          <a:p>
            <a:r>
              <a:rPr lang="th-TH" sz="1200" b="1" dirty="0">
                <a:latin typeface="Arial" panose="020B0604020202020204" pitchFamily="34" charset="0"/>
              </a:rPr>
              <a:t>บทสรุปเชิงวิเคราะห์:</a:t>
            </a:r>
            <a:r>
              <a:rPr lang="en-US" sz="1200" b="1" dirty="0">
                <a:latin typeface="Arial" panose="020B0604020202020204" pitchFamily="34" charset="0"/>
                <a:cs typeface="Arial" panose="020B0604020202020204" pitchFamily="34" charset="0"/>
              </a:rPr>
              <a:t> </a:t>
            </a:r>
            <a:r>
              <a:rPr lang="th-TH" sz="1200" dirty="0"/>
              <a:t>โมเดลนี้มีประสิทธิภาพดีมากและสามารถนำไป </a:t>
            </a:r>
            <a:r>
              <a:rPr lang="en-US" sz="1200" dirty="0"/>
              <a:t>Deploy </a:t>
            </a:r>
            <a:r>
              <a:rPr lang="th-TH" sz="1200" dirty="0"/>
              <a:t>เพื่อใช้ในการตัดสินใจอนุมัติเบื้องต้นโดยอัตโนมัติได้ตาม </a:t>
            </a:r>
            <a:r>
              <a:rPr lang="en-US" sz="1200" dirty="0"/>
              <a:t>Value Proposition </a:t>
            </a:r>
            <a:r>
              <a:rPr lang="th-TH" sz="1200" dirty="0"/>
              <a:t>ของโครงการ อย่างไรก็ตาม </a:t>
            </a:r>
            <a:r>
              <a:rPr lang="th-TH" sz="1200" u="sng" dirty="0"/>
              <a:t>ควรเน้นการปรับปรุง </a:t>
            </a:r>
            <a:r>
              <a:rPr lang="en-US" sz="1200" u="sng" dirty="0"/>
              <a:t>Precision </a:t>
            </a:r>
            <a:r>
              <a:rPr lang="th-TH" sz="1200" u="sng" dirty="0"/>
              <a:t>ของ </a:t>
            </a:r>
            <a:r>
              <a:rPr lang="en-US" sz="1200" u="sng" dirty="0"/>
              <a:t>Class 1 </a:t>
            </a:r>
            <a:r>
              <a:rPr lang="th-TH" sz="1200" u="sng" dirty="0"/>
              <a:t>ให้สูงขึ้นเพื่อลดความเสี่ยงหนี้เสีย (</a:t>
            </a:r>
            <a:r>
              <a:rPr lang="en-US" sz="1200" u="sng" dirty="0"/>
              <a:t>FP)</a:t>
            </a:r>
            <a:r>
              <a:rPr lang="en-US" sz="1200" dirty="0"/>
              <a:t> </a:t>
            </a:r>
            <a:r>
              <a:rPr lang="th-TH" sz="1200" dirty="0"/>
              <a:t>ให้สอดคล้องกับวัตถุประสงค์ทางธุรกิจหลักของสถาบันการเงิน</a:t>
            </a:r>
            <a:endParaRPr lang="en-US" sz="1200" dirty="0"/>
          </a:p>
        </p:txBody>
      </p:sp>
      <p:sp>
        <p:nvSpPr>
          <p:cNvPr id="43" name="TextBox 42">
            <a:extLst>
              <a:ext uri="{FF2B5EF4-FFF2-40B4-BE49-F238E27FC236}">
                <a16:creationId xmlns:a16="http://schemas.microsoft.com/office/drawing/2014/main" id="{C66D4267-7F63-4589-8C5A-69FF07E04940}"/>
              </a:ext>
            </a:extLst>
          </p:cNvPr>
          <p:cNvSpPr txBox="1"/>
          <p:nvPr/>
        </p:nvSpPr>
        <p:spPr>
          <a:xfrm>
            <a:off x="316383" y="2181157"/>
            <a:ext cx="4957581" cy="350865"/>
          </a:xfrm>
          <a:prstGeom prst="rect">
            <a:avLst/>
          </a:prstGeom>
          <a:noFill/>
        </p:spPr>
        <p:txBody>
          <a:bodyPr wrap="square">
            <a:spAutoFit/>
          </a:bodyPr>
          <a:lstStyle/>
          <a:p>
            <a:pPr algn="thaiDist"/>
            <a:r>
              <a:rPr lang="th-TH" sz="1200" b="1" dirty="0"/>
              <a:t>1</a:t>
            </a:r>
            <a:r>
              <a:rPr lang="en-US" sz="1200" b="1" dirty="0"/>
              <a:t>.</a:t>
            </a:r>
            <a:r>
              <a:rPr lang="th-TH" sz="1200" b="1" dirty="0"/>
              <a:t> การแก้ปัญหาและวัตถุประสงค์ (</a:t>
            </a:r>
            <a:r>
              <a:rPr lang="en-US" sz="1200" b="1" dirty="0"/>
              <a:t>Problem Solving and Objectives)</a:t>
            </a:r>
          </a:p>
        </p:txBody>
      </p:sp>
      <p:sp>
        <p:nvSpPr>
          <p:cNvPr id="44" name="Google Shape;143;p5">
            <a:extLst>
              <a:ext uri="{FF2B5EF4-FFF2-40B4-BE49-F238E27FC236}">
                <a16:creationId xmlns:a16="http://schemas.microsoft.com/office/drawing/2014/main" id="{1AEFD4BD-E571-471A-8229-D9554A7AB3B3}"/>
              </a:ext>
            </a:extLst>
          </p:cNvPr>
          <p:cNvSpPr txBox="1"/>
          <p:nvPr/>
        </p:nvSpPr>
        <p:spPr>
          <a:xfrm>
            <a:off x="1090126" y="352286"/>
            <a:ext cx="3768201"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6. Findings and Insights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24" name="Google Shape;105;p2">
            <a:extLst>
              <a:ext uri="{FF2B5EF4-FFF2-40B4-BE49-F238E27FC236}">
                <a16:creationId xmlns:a16="http://schemas.microsoft.com/office/drawing/2014/main" id="{B2D0B336-DB51-4399-ACBA-3901094779D7}"/>
              </a:ext>
            </a:extLst>
          </p:cNvPr>
          <p:cNvGrpSpPr/>
          <p:nvPr/>
        </p:nvGrpSpPr>
        <p:grpSpPr>
          <a:xfrm>
            <a:off x="0" y="1031789"/>
            <a:ext cx="3222885" cy="2880400"/>
            <a:chOff x="0" y="782411"/>
            <a:chExt cx="3222885" cy="2880400"/>
          </a:xfrm>
        </p:grpSpPr>
        <p:pic>
          <p:nvPicPr>
            <p:cNvPr id="46" name="Google Shape;106;p2">
              <a:extLst>
                <a:ext uri="{FF2B5EF4-FFF2-40B4-BE49-F238E27FC236}">
                  <a16:creationId xmlns:a16="http://schemas.microsoft.com/office/drawing/2014/main" id="{C9282F86-5B46-431A-A1DA-F139E327C070}"/>
                </a:ext>
              </a:extLst>
            </p:cNvPr>
            <p:cNvPicPr preferRelativeResize="0"/>
            <p:nvPr/>
          </p:nvPicPr>
          <p:blipFill rotWithShape="1">
            <a:blip r:embed="rId3">
              <a:alphaModFix/>
            </a:blip>
            <a:srcRect/>
            <a:stretch/>
          </p:blipFill>
          <p:spPr>
            <a:xfrm>
              <a:off x="3018528" y="825888"/>
              <a:ext cx="182880" cy="182880"/>
            </a:xfrm>
            <a:prstGeom prst="rect">
              <a:avLst/>
            </a:prstGeom>
            <a:noFill/>
            <a:ln>
              <a:noFill/>
            </a:ln>
          </p:spPr>
        </p:pic>
        <p:sp>
          <p:nvSpPr>
            <p:cNvPr id="47" name="Google Shape;107;p2">
              <a:extLst>
                <a:ext uri="{FF2B5EF4-FFF2-40B4-BE49-F238E27FC236}">
                  <a16:creationId xmlns:a16="http://schemas.microsoft.com/office/drawing/2014/main" id="{89FEED3D-A896-4227-8695-BDBE6A28AA5E}"/>
                </a:ext>
              </a:extLst>
            </p:cNvPr>
            <p:cNvSpPr/>
            <p:nvPr/>
          </p:nvSpPr>
          <p:spPr>
            <a:xfrm>
              <a:off x="0" y="782411"/>
              <a:ext cx="3222885"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1. Problem Statement/Background</a:t>
              </a:r>
              <a:br>
                <a:rPr lang="th-TH"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b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การลดความเสี่ยงทางการเงิน (อัตราการผิดนัดชำระหนี้ -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Default Rate)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และเพิ่มประสิทธิภาพในการดำเนินงาน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Operational Efficiency)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ของฝ่ายอนุมัติสินเชื่อ</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Data Scientist/Analyst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ผู้สมัครบัตรเครดิต</a:t>
              </a:r>
            </a:p>
            <a:p>
              <a:pPr marL="0" marR="0" lvl="0" indent="0" algn="l" rtl="0">
                <a:lnSpc>
                  <a:spcPct val="100000"/>
                </a:lnSpc>
                <a:spcBef>
                  <a:spcPts val="0"/>
                </a:spcBef>
                <a:spcAft>
                  <a:spcPts val="0"/>
                </a:spcAft>
                <a:buClr>
                  <a:srgbClr val="000000"/>
                </a:buClr>
                <a:buSzPts val="2400"/>
                <a:buFont typeface="Arial"/>
                <a:buNone/>
              </a:pPr>
              <a:endParaRPr lang="th-TH" sz="900" b="0" i="0" u="none" strike="noStrike" cap="none" dirty="0">
                <a:solidFill>
                  <a:schemeClr val="tx1"/>
                </a:solidFill>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48" name="Google Shape;108;p2">
            <a:extLst>
              <a:ext uri="{FF2B5EF4-FFF2-40B4-BE49-F238E27FC236}">
                <a16:creationId xmlns:a16="http://schemas.microsoft.com/office/drawing/2014/main" id="{5834990A-6B2A-4FCA-B829-02F65F9DBFEC}"/>
              </a:ext>
            </a:extLst>
          </p:cNvPr>
          <p:cNvGrpSpPr/>
          <p:nvPr/>
        </p:nvGrpSpPr>
        <p:grpSpPr>
          <a:xfrm>
            <a:off x="8451550" y="1025054"/>
            <a:ext cx="3721258" cy="2894677"/>
            <a:chOff x="8916884" y="775666"/>
            <a:chExt cx="3256264" cy="2894677"/>
          </a:xfrm>
        </p:grpSpPr>
        <p:sp>
          <p:nvSpPr>
            <p:cNvPr id="49" name="Google Shape;109;p2">
              <a:extLst>
                <a:ext uri="{FF2B5EF4-FFF2-40B4-BE49-F238E27FC236}">
                  <a16:creationId xmlns:a16="http://schemas.microsoft.com/office/drawing/2014/main" id="{8AA77829-CF14-445C-B867-A8FCF78FE423}"/>
                </a:ext>
              </a:extLst>
            </p:cNvPr>
            <p:cNvSpPr/>
            <p:nvPr/>
          </p:nvSpPr>
          <p:spPr>
            <a:xfrm>
              <a:off x="8916884" y="775666"/>
              <a:ext cx="3256264" cy="2894677"/>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4. Data Sources/Attributes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Data sources &amp; collection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Kaggle Dataset: "Credit Card Approvals (Clean Data)" (</a:t>
              </a:r>
              <a:r>
                <a:rPr lang="th-TH" sz="900" dirty="0">
                  <a:solidFill>
                    <a:schemeClr val="tx1"/>
                  </a:solidFill>
                  <a:latin typeface="Calibri" panose="020F0502020204030204" pitchFamily="34" charset="0"/>
                  <a:ea typeface="Tahoma"/>
                  <a:cs typeface="Calibri" panose="020F0502020204030204" pitchFamily="34" charset="0"/>
                  <a:sym typeface="Tahoma"/>
                </a:rPr>
                <a:t>ซึ่งจำลองมาจากข้อมูลการสมัครบัตรเครดิต)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ข้อมูลในทางปฏิบัติ: ฐานข้อมูลภายในของธนาคาร/สถาบันการเงิน (ข้อมูลการสมัคร, ประวัติสินเชื่อ, ข้อมูลเครดิตบูโร)</a:t>
              </a:r>
            </a:p>
            <a:p>
              <a:pPr marL="0" lvl="0" indent="0" algn="l" rtl="0">
                <a:spcBef>
                  <a:spcPts val="0"/>
                </a:spcBef>
                <a:spcAft>
                  <a:spcPts val="0"/>
                </a:spcAft>
                <a:buClr>
                  <a:schemeClr val="dk1"/>
                </a:buClr>
                <a:buSzPts val="1100"/>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Data cleaning &amp; preprocessing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เนื่องจากเป็น "</a:t>
              </a:r>
              <a:r>
                <a:rPr lang="en-US" sz="900" dirty="0">
                  <a:solidFill>
                    <a:schemeClr val="tx1"/>
                  </a:solidFill>
                  <a:latin typeface="Calibri" panose="020F0502020204030204" pitchFamily="34" charset="0"/>
                  <a:ea typeface="Tahoma"/>
                  <a:cs typeface="Calibri" panose="020F0502020204030204" pitchFamily="34" charset="0"/>
                  <a:sym typeface="Tahoma"/>
                </a:rPr>
                <a:t>Clean Data" </a:t>
              </a:r>
              <a:r>
                <a:rPr lang="th-TH" sz="900" dirty="0">
                  <a:solidFill>
                    <a:schemeClr val="tx1"/>
                  </a:solidFill>
                  <a:latin typeface="Calibri" panose="020F0502020204030204" pitchFamily="34" charset="0"/>
                  <a:ea typeface="Tahoma"/>
                  <a:cs typeface="Calibri" panose="020F0502020204030204" pitchFamily="34" charset="0"/>
                  <a:sym typeface="Tahoma"/>
                </a:rPr>
                <a:t>จะเน้นการตรวจสอบขั้นสุดท้าย การจัดการกับค่าที่หายไป (</a:t>
              </a:r>
              <a:r>
                <a:rPr lang="en-US" sz="900" dirty="0">
                  <a:solidFill>
                    <a:schemeClr val="tx1"/>
                  </a:solidFill>
                  <a:latin typeface="Calibri" panose="020F0502020204030204" pitchFamily="34" charset="0"/>
                  <a:ea typeface="Tahoma"/>
                  <a:cs typeface="Calibri" panose="020F0502020204030204" pitchFamily="34" charset="0"/>
                  <a:sym typeface="Tahoma"/>
                </a:rPr>
                <a:t>Missing Values) </a:t>
              </a:r>
              <a:r>
                <a:rPr lang="th-TH" sz="900" dirty="0">
                  <a:solidFill>
                    <a:schemeClr val="tx1"/>
                  </a:solidFill>
                  <a:latin typeface="Calibri" panose="020F0502020204030204" pitchFamily="34" charset="0"/>
                  <a:ea typeface="Tahoma"/>
                  <a:cs typeface="Calibri" panose="020F0502020204030204" pitchFamily="34" charset="0"/>
                  <a:sym typeface="Tahoma"/>
                </a:rPr>
                <a:t>ที่ยังอาจมีอยู่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การเข้ารหัสข้อมูลประเภท </a:t>
              </a:r>
              <a:r>
                <a:rPr lang="en-US" sz="900" dirty="0">
                  <a:solidFill>
                    <a:schemeClr val="tx1"/>
                  </a:solidFill>
                  <a:latin typeface="Calibri" panose="020F0502020204030204" pitchFamily="34" charset="0"/>
                  <a:ea typeface="Tahoma"/>
                  <a:cs typeface="Calibri" panose="020F0502020204030204" pitchFamily="34" charset="0"/>
                  <a:sym typeface="Tahoma"/>
                </a:rPr>
                <a:t>Categorical (</a:t>
              </a:r>
              <a:r>
                <a:rPr lang="th-TH" sz="900" dirty="0">
                  <a:solidFill>
                    <a:schemeClr val="tx1"/>
                  </a:solidFill>
                  <a:latin typeface="Calibri" panose="020F0502020204030204" pitchFamily="34" charset="0"/>
                  <a:ea typeface="Tahoma"/>
                  <a:cs typeface="Calibri" panose="020F0502020204030204" pitchFamily="34" charset="0"/>
                  <a:sym typeface="Tahoma"/>
                </a:rPr>
                <a:t>เช่น </a:t>
              </a:r>
              <a:r>
                <a:rPr lang="en-US" sz="900" dirty="0">
                  <a:solidFill>
                    <a:schemeClr val="tx1"/>
                  </a:solidFill>
                  <a:latin typeface="Calibri" panose="020F0502020204030204" pitchFamily="34" charset="0"/>
                  <a:ea typeface="Tahoma"/>
                  <a:cs typeface="Calibri" panose="020F0502020204030204" pitchFamily="34" charset="0"/>
                  <a:sym typeface="Tahoma"/>
                </a:rPr>
                <a:t>One-Hot Encoding)</a:t>
              </a:r>
              <a:r>
                <a:rPr lang="th-TH" sz="900" dirty="0">
                  <a:solidFill>
                    <a:schemeClr val="tx1"/>
                  </a:solidFill>
                  <a:latin typeface="Calibri" panose="020F0502020204030204" pitchFamily="34" charset="0"/>
                  <a:ea typeface="Tahoma"/>
                  <a:cs typeface="Calibri" panose="020F0502020204030204" pitchFamily="34" charset="0"/>
                  <a:sym typeface="Tahoma"/>
                </a:rPr>
                <a:t> การปรับขนาดข้อมูลตัวเลข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Normalization/</a:t>
              </a: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Standardization)</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Target variables &amp; feature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Target Variable: </a:t>
              </a:r>
              <a:r>
                <a:rPr lang="th-TH" sz="900" dirty="0">
                  <a:solidFill>
                    <a:schemeClr val="tx1"/>
                  </a:solidFill>
                  <a:latin typeface="Calibri" panose="020F0502020204030204" pitchFamily="34" charset="0"/>
                  <a:ea typeface="Tahoma"/>
                  <a:cs typeface="Calibri" panose="020F0502020204030204" pitchFamily="34" charset="0"/>
                  <a:sym typeface="Tahoma"/>
                </a:rPr>
                <a:t>สถานะการอนุมัติ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Approved: '+', Rejected: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Features: </a:t>
              </a: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คุณลักษณะของผู้สมัคร เช่น อายุ, รายได้, หนี้สิน, สถานภาพ, ประวัติเครดิต, ประเภทงาน (ตามคุณลักษณะใน </a:t>
              </a:r>
              <a:r>
                <a:rPr lang="en-US" sz="900" dirty="0">
                  <a:solidFill>
                    <a:schemeClr val="tx1"/>
                  </a:solidFill>
                  <a:latin typeface="Calibri" panose="020F0502020204030204" pitchFamily="34" charset="0"/>
                  <a:ea typeface="Tahoma"/>
                  <a:cs typeface="Calibri" panose="020F0502020204030204" pitchFamily="34" charset="0"/>
                  <a:sym typeface="Tahoma"/>
                </a:rPr>
                <a:t>Dataset)</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Encoding &amp; scaling strategies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Encoding: </a:t>
              </a:r>
              <a:r>
                <a:rPr lang="th-TH" sz="900" dirty="0">
                  <a:solidFill>
                    <a:schemeClr val="tx1"/>
                  </a:solidFill>
                  <a:latin typeface="Calibri" panose="020F0502020204030204" pitchFamily="34" charset="0"/>
                  <a:ea typeface="Tahoma"/>
                  <a:cs typeface="Calibri" panose="020F0502020204030204" pitchFamily="34" charset="0"/>
                  <a:sym typeface="Tahoma"/>
                </a:rPr>
                <a:t>ข้อมูลที่ไม่ใช่ตัวเลข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Non-numerical/Categorical Data) </a:t>
              </a:r>
              <a:r>
                <a:rPr lang="th-TH" sz="900" dirty="0">
                  <a:solidFill>
                    <a:schemeClr val="tx1"/>
                  </a:solidFill>
                  <a:latin typeface="Calibri" panose="020F0502020204030204" pitchFamily="34" charset="0"/>
                  <a:ea typeface="Tahoma"/>
                  <a:cs typeface="Calibri" panose="020F0502020204030204" pitchFamily="34" charset="0"/>
                  <a:sym typeface="Tahoma"/>
                </a:rPr>
                <a:t>ให้กลายเป็นตัวเลข โดยใช้เทคนิคที่เรียกว่า </a:t>
              </a:r>
              <a:r>
                <a:rPr lang="en-US" sz="900" dirty="0">
                  <a:solidFill>
                    <a:schemeClr val="tx1"/>
                  </a:solidFill>
                  <a:latin typeface="Calibri" panose="020F0502020204030204" pitchFamily="34" charset="0"/>
                  <a:ea typeface="Tahoma"/>
                  <a:cs typeface="Calibri" panose="020F0502020204030204" pitchFamily="34" charset="0"/>
                  <a:sym typeface="Tahoma"/>
                </a:rPr>
                <a:t>Label Encoding</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Scaling: Standard Scaler </a:t>
              </a:r>
              <a:r>
                <a:rPr lang="th-TH" sz="900" dirty="0">
                  <a:solidFill>
                    <a:schemeClr val="tx1"/>
                  </a:solidFill>
                  <a:latin typeface="Calibri" panose="020F0502020204030204" pitchFamily="34" charset="0"/>
                  <a:ea typeface="Tahoma"/>
                  <a:cs typeface="Calibri" panose="020F0502020204030204" pitchFamily="34" charset="0"/>
                  <a:sym typeface="Tahoma"/>
                </a:rPr>
                <a:t>สำหรับตัวแปรตัวเลข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Numerical)</a:t>
              </a: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50" name="Google Shape;110;p2" descr="Category:Disk &lt;strong&gt;icons&lt;/strong&gt; - Wikimedia Commons">
              <a:extLst>
                <a:ext uri="{FF2B5EF4-FFF2-40B4-BE49-F238E27FC236}">
                  <a16:creationId xmlns:a16="http://schemas.microsoft.com/office/drawing/2014/main" id="{87783E3C-E188-41E3-A918-6BEB26EC3399}"/>
                </a:ext>
              </a:extLst>
            </p:cNvPr>
            <p:cNvPicPr preferRelativeResize="0"/>
            <p:nvPr/>
          </p:nvPicPr>
          <p:blipFill rotWithShape="1">
            <a:blip r:embed="rId4">
              <a:alphaModFix/>
            </a:blip>
            <a:srcRect/>
            <a:stretch/>
          </p:blipFill>
          <p:spPr>
            <a:xfrm>
              <a:off x="11919564" y="829143"/>
              <a:ext cx="182880" cy="182880"/>
            </a:xfrm>
            <a:prstGeom prst="rect">
              <a:avLst/>
            </a:prstGeom>
            <a:noFill/>
            <a:ln>
              <a:noFill/>
            </a:ln>
          </p:spPr>
        </p:pic>
      </p:grpSp>
      <p:grpSp>
        <p:nvGrpSpPr>
          <p:cNvPr id="51" name="Google Shape;111;p2">
            <a:extLst>
              <a:ext uri="{FF2B5EF4-FFF2-40B4-BE49-F238E27FC236}">
                <a16:creationId xmlns:a16="http://schemas.microsoft.com/office/drawing/2014/main" id="{2B76C7D2-3E54-436E-9C0D-B3A9C0A14C5F}"/>
              </a:ext>
            </a:extLst>
          </p:cNvPr>
          <p:cNvGrpSpPr/>
          <p:nvPr/>
        </p:nvGrpSpPr>
        <p:grpSpPr>
          <a:xfrm>
            <a:off x="6582560" y="1025054"/>
            <a:ext cx="1869241" cy="2894679"/>
            <a:chOff x="6582375" y="775666"/>
            <a:chExt cx="2334508" cy="2894679"/>
          </a:xfrm>
        </p:grpSpPr>
        <p:sp>
          <p:nvSpPr>
            <p:cNvPr id="52" name="Google Shape;112;p2">
              <a:extLst>
                <a:ext uri="{FF2B5EF4-FFF2-40B4-BE49-F238E27FC236}">
                  <a16:creationId xmlns:a16="http://schemas.microsoft.com/office/drawing/2014/main" id="{7F341303-01CA-4976-9062-28B44B45B9C4}"/>
                </a:ext>
              </a:extLst>
            </p:cNvPr>
            <p:cNvSpPr/>
            <p:nvPr/>
          </p:nvSpPr>
          <p:spPr>
            <a:xfrm>
              <a:off x="6582375" y="775666"/>
              <a:ext cx="2334508" cy="2894679"/>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dk1"/>
                  </a:solidFill>
                  <a:latin typeface="Calibri" panose="020F0502020204030204" pitchFamily="34" charset="0"/>
                  <a:ea typeface="Calibri"/>
                  <a:cs typeface="Calibri" panose="020F0502020204030204" pitchFamily="34" charset="0"/>
                  <a:sym typeface="Calibri"/>
                </a:rPr>
                <a:t>3. Value Propositions</a:t>
              </a:r>
              <a:endParaRPr sz="10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we trying to do for the end-user(s) of the system?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มอบเครื่องมือในการตัดสินใจที่รวดเร็ว เป็นกลาง และสม่ำเสมอให้กับเจ้าหน้าที่สินเชื่อ ทำให้ผู้สมัครได้รับผลการตัดสินใจที่รวดเร็วยิ่งขึ้น</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objectives are we serving?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เพิ่มประสิทธิภาพการดำเนินงาน (ลดต้นทุนและเวลา) ปรับปรุงการประเมินความเสี่ยง (ลดหนี้เสีย) ขยายฐานลูกค้าอย่างมีคุณภาพ</a:t>
              </a:r>
            </a:p>
            <a:p>
              <a:pPr marL="0" marR="0" lvl="0" indent="0" algn="l" rtl="0">
                <a:lnSpc>
                  <a:spcPct val="100000"/>
                </a:lnSpc>
                <a:spcBef>
                  <a:spcPts val="0"/>
                </a:spcBef>
                <a:spcAft>
                  <a:spcPts val="0"/>
                </a:spcAft>
                <a:buClr>
                  <a:srgbClr val="000000"/>
                </a:buClr>
                <a:buSzPts val="1467"/>
                <a:buFont typeface="Arial"/>
                <a:buNone/>
              </a:pPr>
              <a:endParaRPr sz="1000" b="0" i="0" u="none" strike="noStrike" cap="none" dirty="0">
                <a:solidFill>
                  <a:srgbClr val="A5A5A5"/>
                </a:solidFill>
                <a:latin typeface="Calibri" panose="020F0502020204030204" pitchFamily="34" charset="0"/>
                <a:ea typeface="Calibri"/>
                <a:cs typeface="Calibri" panose="020F0502020204030204" pitchFamily="34" charset="0"/>
                <a:sym typeface="Calibri"/>
              </a:endParaRPr>
            </a:p>
          </p:txBody>
        </p:sp>
        <p:pic>
          <p:nvPicPr>
            <p:cNvPr id="53" name="Google Shape;113;p2" descr="exzuberant: SBAR with light bulbs and spanners">
              <a:extLst>
                <a:ext uri="{FF2B5EF4-FFF2-40B4-BE49-F238E27FC236}">
                  <a16:creationId xmlns:a16="http://schemas.microsoft.com/office/drawing/2014/main" id="{C8C2E48E-FECC-4771-8891-D94ED467A0E4}"/>
                </a:ext>
              </a:extLst>
            </p:cNvPr>
            <p:cNvPicPr preferRelativeResize="0"/>
            <p:nvPr/>
          </p:nvPicPr>
          <p:blipFill rotWithShape="1">
            <a:blip r:embed="rId5">
              <a:alphaModFix/>
            </a:blip>
            <a:srcRect/>
            <a:stretch/>
          </p:blipFill>
          <p:spPr>
            <a:xfrm>
              <a:off x="8671368" y="852420"/>
              <a:ext cx="182880" cy="182880"/>
            </a:xfrm>
            <a:prstGeom prst="rect">
              <a:avLst/>
            </a:prstGeom>
            <a:noFill/>
            <a:ln>
              <a:noFill/>
            </a:ln>
          </p:spPr>
        </p:pic>
      </p:grpSp>
      <p:grpSp>
        <p:nvGrpSpPr>
          <p:cNvPr id="54" name="Google Shape;114;p2">
            <a:extLst>
              <a:ext uri="{FF2B5EF4-FFF2-40B4-BE49-F238E27FC236}">
                <a16:creationId xmlns:a16="http://schemas.microsoft.com/office/drawing/2014/main" id="{A160E106-13CE-4E91-BEA0-08AA598FD91C}"/>
              </a:ext>
            </a:extLst>
          </p:cNvPr>
          <p:cNvGrpSpPr/>
          <p:nvPr/>
        </p:nvGrpSpPr>
        <p:grpSpPr>
          <a:xfrm>
            <a:off x="3222464" y="1031789"/>
            <a:ext cx="3353444" cy="2880400"/>
            <a:chOff x="3222464" y="791289"/>
            <a:chExt cx="3353444" cy="2880400"/>
          </a:xfrm>
        </p:grpSpPr>
        <p:sp>
          <p:nvSpPr>
            <p:cNvPr id="55" name="Google Shape;115;p2">
              <a:extLst>
                <a:ext uri="{FF2B5EF4-FFF2-40B4-BE49-F238E27FC236}">
                  <a16:creationId xmlns:a16="http://schemas.microsoft.com/office/drawing/2014/main" id="{F098D4C6-3C8E-4570-9EB1-2CE9DFE9820D}"/>
                </a:ext>
              </a:extLst>
            </p:cNvPr>
            <p:cNvSpPr/>
            <p:nvPr/>
          </p:nvSpPr>
          <p:spPr>
            <a:xfrm>
              <a:off x="3222464" y="791289"/>
              <a:ext cx="3353444"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2. Questions/Hypothesis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มีกลุ่มลูกค้า (</a:t>
              </a:r>
              <a:r>
                <a:rPr lang="en-US" sz="900" dirty="0">
                  <a:solidFill>
                    <a:schemeClr val="tx1"/>
                  </a:solidFill>
                  <a:latin typeface="Calibri" panose="020F0502020204030204" pitchFamily="34" charset="0"/>
                  <a:ea typeface="Tahoma"/>
                  <a:cs typeface="Calibri" panose="020F0502020204030204" pitchFamily="34" charset="0"/>
                  <a:sym typeface="Tahoma"/>
                </a:rPr>
                <a:t>Segments) </a:t>
              </a:r>
              <a:r>
                <a:rPr lang="th-TH" sz="900" dirty="0">
                  <a:solidFill>
                    <a:schemeClr val="tx1"/>
                  </a:solidFill>
                  <a:latin typeface="Calibri" panose="020F0502020204030204" pitchFamily="34" charset="0"/>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เราสามารถทำนายผลการอนุมัติบัตรเครดิต (</a:t>
              </a:r>
              <a:r>
                <a:rPr lang="en-US" sz="900" dirty="0">
                  <a:solidFill>
                    <a:schemeClr val="tx1"/>
                  </a:solidFill>
                  <a:latin typeface="Calibri" panose="020F0502020204030204" pitchFamily="34" charset="0"/>
                  <a:ea typeface="Tahoma"/>
                  <a:cs typeface="Calibri" panose="020F0502020204030204" pitchFamily="34" charset="0"/>
                  <a:sym typeface="Tahoma"/>
                </a:rPr>
                <a:t>Approved </a:t>
              </a:r>
              <a:r>
                <a:rPr lang="th-TH" sz="900" dirty="0">
                  <a:solidFill>
                    <a:schemeClr val="tx1"/>
                  </a:solidFill>
                  <a:latin typeface="Calibri" panose="020F0502020204030204" pitchFamily="34" charset="0"/>
                  <a:ea typeface="Tahoma"/>
                  <a:cs typeface="Calibri" panose="020F0502020204030204" pitchFamily="34" charset="0"/>
                  <a:sym typeface="Tahoma"/>
                </a:rPr>
                <a:t>หรือ </a:t>
              </a:r>
              <a:r>
                <a:rPr lang="en-US" sz="900" dirty="0">
                  <a:solidFill>
                    <a:schemeClr val="tx1"/>
                  </a:solidFill>
                  <a:latin typeface="Calibri" panose="020F0502020204030204" pitchFamily="34" charset="0"/>
                  <a:ea typeface="Tahoma"/>
                  <a:cs typeface="Calibri" panose="020F0502020204030204" pitchFamily="34" charset="0"/>
                  <a:sym typeface="Tahoma"/>
                </a:rPr>
                <a:t>Rejected) </a:t>
              </a:r>
              <a:r>
                <a:rPr lang="th-TH" sz="900" dirty="0">
                  <a:solidFill>
                    <a:schemeClr val="tx1"/>
                  </a:solidFill>
                  <a:latin typeface="Calibri" panose="020F0502020204030204" pitchFamily="34" charset="0"/>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SMART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Objectives</a:t>
              </a:r>
              <a:endPar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เพิ่มยอดสินเชื่อ จากการอนุมิตบัตรเครดิต อย่างน้อย 5</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ภายใน 1 ปี ด้วยการปรับกลยุทธ์ด้านสินเชื่อ</a:t>
              </a:r>
            </a:p>
          </p:txBody>
        </p:sp>
        <p:pic>
          <p:nvPicPr>
            <p:cNvPr id="56" name="Google Shape;116;p2" descr="File:&lt;strong&gt;Icon&lt;/strong&gt;-round-&lt;strong&gt;Question&lt;/strong&gt; mark.svg - Wikipedia">
              <a:extLst>
                <a:ext uri="{FF2B5EF4-FFF2-40B4-BE49-F238E27FC236}">
                  <a16:creationId xmlns:a16="http://schemas.microsoft.com/office/drawing/2014/main" id="{BDB563ED-A32B-47D1-B095-3E6D5A159ADB}"/>
                </a:ext>
              </a:extLst>
            </p:cNvPr>
            <p:cNvPicPr preferRelativeResize="0"/>
            <p:nvPr/>
          </p:nvPicPr>
          <p:blipFill rotWithShape="1">
            <a:blip r:embed="rId6">
              <a:alphaModFix/>
            </a:blip>
            <a:srcRect/>
            <a:stretch/>
          </p:blipFill>
          <p:spPr>
            <a:xfrm>
              <a:off x="6351269" y="828241"/>
              <a:ext cx="182880" cy="182880"/>
            </a:xfrm>
            <a:prstGeom prst="rect">
              <a:avLst/>
            </a:prstGeom>
            <a:noFill/>
            <a:ln>
              <a:noFill/>
            </a:ln>
          </p:spPr>
        </p:pic>
      </p:grpSp>
      <p:grpSp>
        <p:nvGrpSpPr>
          <p:cNvPr id="57" name="Google Shape;120;p2">
            <a:extLst>
              <a:ext uri="{FF2B5EF4-FFF2-40B4-BE49-F238E27FC236}">
                <a16:creationId xmlns:a16="http://schemas.microsoft.com/office/drawing/2014/main" id="{C2AF7CCD-E64D-4B0E-A61E-B326DF68F0F2}"/>
              </a:ext>
            </a:extLst>
          </p:cNvPr>
          <p:cNvGrpSpPr/>
          <p:nvPr/>
        </p:nvGrpSpPr>
        <p:grpSpPr>
          <a:xfrm>
            <a:off x="1" y="3919724"/>
            <a:ext cx="3614792" cy="2927296"/>
            <a:chOff x="1" y="3670346"/>
            <a:chExt cx="3614792" cy="2927296"/>
          </a:xfrm>
        </p:grpSpPr>
        <p:pic>
          <p:nvPicPr>
            <p:cNvPr id="58" name="Google Shape;121;p2" descr="Wikipedia:WikiProject Medicine - Wikipedia">
              <a:extLst>
                <a:ext uri="{FF2B5EF4-FFF2-40B4-BE49-F238E27FC236}">
                  <a16:creationId xmlns:a16="http://schemas.microsoft.com/office/drawing/2014/main" id="{C9496F1A-15A5-4F15-8301-57ED72277B6D}"/>
                </a:ext>
              </a:extLst>
            </p:cNvPr>
            <p:cNvPicPr preferRelativeResize="0"/>
            <p:nvPr/>
          </p:nvPicPr>
          <p:blipFill rotWithShape="1">
            <a:blip r:embed="rId7">
              <a:alphaModFix/>
            </a:blip>
            <a:srcRect/>
            <a:stretch/>
          </p:blipFill>
          <p:spPr>
            <a:xfrm>
              <a:off x="3397608" y="3716993"/>
              <a:ext cx="182880" cy="182880"/>
            </a:xfrm>
            <a:prstGeom prst="rect">
              <a:avLst/>
            </a:prstGeom>
            <a:noFill/>
            <a:ln>
              <a:noFill/>
            </a:ln>
          </p:spPr>
        </p:pic>
        <p:sp>
          <p:nvSpPr>
            <p:cNvPr id="59" name="Google Shape;122;p2">
              <a:extLst>
                <a:ext uri="{FF2B5EF4-FFF2-40B4-BE49-F238E27FC236}">
                  <a16:creationId xmlns:a16="http://schemas.microsoft.com/office/drawing/2014/main" id="{0FAE133D-3DCB-4219-B545-4D7C32121CD5}"/>
                </a:ext>
              </a:extLst>
            </p:cNvPr>
            <p:cNvSpPr/>
            <p:nvPr/>
          </p:nvSpPr>
          <p:spPr>
            <a:xfrm>
              <a:off x="1" y="3670346"/>
              <a:ext cx="3614792"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5. Analysis/Model Development</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Analytics Methodology </a:t>
              </a: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a:t>
              </a:r>
              <a:r>
                <a:rPr lang="en-US" sz="900" dirty="0">
                  <a:solidFill>
                    <a:schemeClr val="tx1"/>
                  </a:solidFill>
                  <a:latin typeface="Calibri" panose="020F0502020204030204" pitchFamily="34" charset="0"/>
                  <a:ea typeface="Calibri"/>
                  <a:cs typeface="Calibri" panose="020F0502020204030204" pitchFamily="34" charset="0"/>
                  <a:sym typeface="Calibri"/>
                </a:rPr>
                <a:t>Univariate/</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Bivariate Analysis) </a:t>
              </a:r>
              <a:r>
                <a:rPr lang="th-TH" sz="9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900" dirty="0">
                  <a:solidFill>
                    <a:schemeClr val="tx1"/>
                  </a:solidFill>
                  <a:latin typeface="Calibri" panose="020F0502020204030204" pitchFamily="34" charset="0"/>
                  <a:ea typeface="Calibri"/>
                  <a:cs typeface="Calibri" panose="020F0502020204030204" pitchFamily="34" charset="0"/>
                  <a:sym typeface="Calibri"/>
                </a:rPr>
                <a:t>: Heatmap </a:t>
              </a:r>
              <a:r>
                <a:rPr lang="th-TH" sz="9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900" dirty="0">
                  <a:solidFill>
                    <a:schemeClr val="tx1"/>
                  </a:solidFill>
                  <a:latin typeface="Calibri" panose="020F0502020204030204" pitchFamily="34" charset="0"/>
                  <a:ea typeface="Calibri"/>
                  <a:cs typeface="Calibri" panose="020F0502020204030204" pitchFamily="34" charset="0"/>
                  <a:sym typeface="Calibri"/>
                </a:rPr>
                <a:t>Correlation Matrix</a:t>
              </a:r>
              <a:endParaRPr lang="en-US" sz="900"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900" dirty="0">
                  <a:solidFill>
                    <a:schemeClr val="tx1"/>
                  </a:solidFill>
                  <a:latin typeface="Calibri" panose="020F0502020204030204" pitchFamily="34" charset="0"/>
                  <a:ea typeface="Calibri"/>
                  <a:cs typeface="Calibri" panose="020F0502020204030204" pitchFamily="34" charset="0"/>
                  <a:sym typeface="Calibri"/>
                </a:rPr>
                <a:t>Risk Profiles)</a:t>
              </a:r>
            </a:p>
            <a:p>
              <a:pPr marL="0" marR="0" lvl="0" indent="0" algn="l" rtl="0">
                <a:lnSpc>
                  <a:spcPct val="100000"/>
                </a:lnSpc>
                <a:spcBef>
                  <a:spcPts val="0"/>
                </a:spcBef>
                <a:spcAft>
                  <a:spcPts val="0"/>
                </a:spcAft>
                <a:buClr>
                  <a:srgbClr val="000000"/>
                </a:buClr>
                <a:buSzPts val="1467"/>
                <a:buFont typeface="Arial"/>
                <a:buNone/>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Modeling Methodology </a:t>
              </a:r>
            </a:p>
            <a:p>
              <a:pPr marL="171450" marR="0" lvl="0" indent="-171450" algn="l" rtl="0">
                <a:lnSpc>
                  <a:spcPct val="100000"/>
                </a:lnSpc>
                <a:spcBef>
                  <a:spcPts val="0"/>
                </a:spcBef>
                <a:spcAft>
                  <a:spcPts val="0"/>
                </a:spcAft>
                <a:buClr>
                  <a:srgbClr val="000000"/>
                </a:buClr>
                <a:buSzPts val="1467"/>
                <a:buFontTx/>
                <a:buChar char="-"/>
              </a:pPr>
              <a:r>
                <a:rPr lang="en-US" sz="900" b="1" dirty="0">
                  <a:solidFill>
                    <a:schemeClr val="tx1"/>
                  </a:solidFill>
                  <a:latin typeface="Calibri" panose="020F0502020204030204" pitchFamily="34" charset="0"/>
                  <a:ea typeface="Calibri"/>
                  <a:cs typeface="Calibri" panose="020F0502020204030204" pitchFamily="34" charset="0"/>
                  <a:sym typeface="Calibri"/>
                </a:rPr>
                <a:t>Algorithm selection</a:t>
              </a:r>
              <a:r>
                <a:rPr lang="en-US" sz="900" dirty="0">
                  <a:solidFill>
                    <a:schemeClr val="tx1"/>
                  </a:solidFill>
                  <a:latin typeface="Calibri" panose="020F0502020204030204" pitchFamily="34" charset="0"/>
                  <a:ea typeface="Calibri"/>
                  <a:cs typeface="Calibri" panose="020F0502020204030204" pitchFamily="34" charset="0"/>
                  <a:sym typeface="Calibri"/>
                </a:rPr>
                <a:t>: Classification Algorithms </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Logistic Regression</a:t>
              </a: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และ </a:t>
              </a:r>
              <a:r>
                <a:rPr lang="en-US" sz="9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900" dirty="0">
                  <a:solidFill>
                    <a:schemeClr val="tx1"/>
                  </a:solidFill>
                  <a:latin typeface="Calibri" panose="020F0502020204030204" pitchFamily="34" charset="0"/>
                  <a:ea typeface="Calibri"/>
                  <a:cs typeface="Calibri" panose="020F0502020204030204" pitchFamily="34" charset="0"/>
                  <a:sym typeface="Calibri"/>
                </a:rPr>
                <a:t>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9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9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9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Evaluation Metric</a:t>
              </a:r>
              <a:r>
                <a:rPr lang="en-US" sz="9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60" name="Google Shape;123;p2">
            <a:extLst>
              <a:ext uri="{FF2B5EF4-FFF2-40B4-BE49-F238E27FC236}">
                <a16:creationId xmlns:a16="http://schemas.microsoft.com/office/drawing/2014/main" id="{6001D94D-819C-48B7-9F61-7986E83989F0}"/>
              </a:ext>
            </a:extLst>
          </p:cNvPr>
          <p:cNvGrpSpPr/>
          <p:nvPr/>
        </p:nvGrpSpPr>
        <p:grpSpPr>
          <a:xfrm>
            <a:off x="8923350" y="3919722"/>
            <a:ext cx="3256264" cy="2927296"/>
            <a:chOff x="8923350" y="3670344"/>
            <a:chExt cx="3256264" cy="2927296"/>
          </a:xfrm>
        </p:grpSpPr>
        <p:pic>
          <p:nvPicPr>
            <p:cNvPr id="61" name="Google Shape;124;p2" descr="File:TK archive &lt;strong&gt;icon&lt;/strong&gt;.svg - Wikimedia Commons">
              <a:extLst>
                <a:ext uri="{FF2B5EF4-FFF2-40B4-BE49-F238E27FC236}">
                  <a16:creationId xmlns:a16="http://schemas.microsoft.com/office/drawing/2014/main" id="{375AEF3A-3F68-4171-AEB0-17F7FB85FC2E}"/>
                </a:ext>
              </a:extLst>
            </p:cNvPr>
            <p:cNvPicPr preferRelativeResize="0"/>
            <p:nvPr/>
          </p:nvPicPr>
          <p:blipFill rotWithShape="1">
            <a:blip r:embed="rId8">
              <a:alphaModFix/>
            </a:blip>
            <a:srcRect/>
            <a:stretch/>
          </p:blipFill>
          <p:spPr>
            <a:xfrm>
              <a:off x="11938539" y="3734134"/>
              <a:ext cx="182880" cy="182880"/>
            </a:xfrm>
            <a:prstGeom prst="rect">
              <a:avLst/>
            </a:prstGeom>
            <a:noFill/>
            <a:ln>
              <a:noFill/>
            </a:ln>
          </p:spPr>
        </p:pic>
        <p:sp>
          <p:nvSpPr>
            <p:cNvPr id="62" name="Google Shape;125;p2">
              <a:extLst>
                <a:ext uri="{FF2B5EF4-FFF2-40B4-BE49-F238E27FC236}">
                  <a16:creationId xmlns:a16="http://schemas.microsoft.com/office/drawing/2014/main" id="{6494BA4B-BCB9-42DD-8082-F6CB777BFB28}"/>
                </a:ext>
              </a:extLst>
            </p:cNvPr>
            <p:cNvSpPr/>
            <p:nvPr/>
          </p:nvSpPr>
          <p:spPr>
            <a:xfrm>
              <a:off x="8923350" y="3670344"/>
              <a:ext cx="3256264"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7. Recommendation/Action and Impact</a:t>
              </a:r>
              <a:endParaRPr lang="en-US"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endPar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should we do with the findings?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Action</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นำแบบจำลองที่ปรับปรุงแล้วไปใช้งาน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Deploy)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ในรูปแบบของ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API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หรือ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Service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เพื่อให้ระบบของธนาคารสามารถเรียกใช้ในการตัดสินใจอนุมัติเบื้องต้นโดยอัตโนมัติ</a:t>
              </a:r>
            </a:p>
            <a:p>
              <a:pPr marL="0" marR="0" lvl="0" indent="0" algn="l" rtl="0">
                <a:lnSpc>
                  <a:spcPct val="100000"/>
                </a:lnSpc>
                <a:spcBef>
                  <a:spcPts val="0"/>
                </a:spcBef>
                <a:spcAft>
                  <a:spcPts val="0"/>
                </a:spcAft>
                <a:buClr>
                  <a:srgbClr val="000000"/>
                </a:buClr>
                <a:buSzPts val="2000"/>
                <a:buFont typeface="Arial"/>
                <a:buNone/>
              </a:pPr>
              <a:endPar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the impacts?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Operational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ลดเวลาในการตัดสินใจจากชั่วโมง/วัน เหลือเพียงวินาที</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Business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ลดการเกิดหนี้เสีย (ลดความเสี่ยง) เนื่องจากมีความแม่นยำในการคัดกรองมากขึ้น และเพิ่มโอกาสในการอนุมัติลูกค้าที่มีคุณภาพเร็วขึ้น (เพิ่มกำไร)</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Customer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ผู้สมัครได้รับผลการตัดสินใจรวดเร็วขึ้น ทำให้ประสบการณ์การใช้งานดีขึ้น</a:t>
              </a:r>
            </a:p>
            <a:p>
              <a:pPr marL="0" marR="0" lvl="0" indent="0" algn="l" rtl="0">
                <a:lnSpc>
                  <a:spcPct val="100000"/>
                </a:lnSpc>
                <a:spcBef>
                  <a:spcPts val="0"/>
                </a:spcBef>
                <a:spcAft>
                  <a:spcPts val="0"/>
                </a:spcAft>
                <a:buClr>
                  <a:srgbClr val="000000"/>
                </a:buClr>
                <a:buSzPts val="2000"/>
                <a:buFont typeface="Arial"/>
                <a:buNone/>
              </a:pPr>
              <a:endParaRPr sz="9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grpSp>
      <p:grpSp>
        <p:nvGrpSpPr>
          <p:cNvPr id="63" name="Google Shape;126;p2">
            <a:extLst>
              <a:ext uri="{FF2B5EF4-FFF2-40B4-BE49-F238E27FC236}">
                <a16:creationId xmlns:a16="http://schemas.microsoft.com/office/drawing/2014/main" id="{36AD747E-97BB-482F-A851-0D378F61419C}"/>
              </a:ext>
            </a:extLst>
          </p:cNvPr>
          <p:cNvGrpSpPr/>
          <p:nvPr/>
        </p:nvGrpSpPr>
        <p:grpSpPr>
          <a:xfrm>
            <a:off x="3614793" y="3919723"/>
            <a:ext cx="5302090" cy="2927296"/>
            <a:chOff x="3614793" y="3670345"/>
            <a:chExt cx="5302090" cy="2927296"/>
          </a:xfrm>
        </p:grpSpPr>
        <p:sp>
          <p:nvSpPr>
            <p:cNvPr id="64" name="Google Shape;127;p2">
              <a:extLst>
                <a:ext uri="{FF2B5EF4-FFF2-40B4-BE49-F238E27FC236}">
                  <a16:creationId xmlns:a16="http://schemas.microsoft.com/office/drawing/2014/main" id="{0C9A25A4-B534-4AA3-8C73-1970763B5D88}"/>
                </a:ext>
              </a:extLst>
            </p:cNvPr>
            <p:cNvSpPr/>
            <p:nvPr/>
          </p:nvSpPr>
          <p:spPr>
            <a:xfrm>
              <a:off x="3614793" y="3670345"/>
              <a:ext cx="5302090"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6. Findings and Insights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endParaRPr sz="7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Business Insights </a:t>
              </a:r>
            </a:p>
            <a:p>
              <a:pPr marL="171450" lvl="0" indent="-171450" algn="l" rtl="0">
                <a:spcBef>
                  <a:spcPts val="0"/>
                </a:spcBef>
                <a:spcAft>
                  <a:spcPts val="0"/>
                </a:spcAft>
                <a:buClr>
                  <a:schemeClr val="dk1"/>
                </a:buClr>
                <a:buFontTx/>
                <a:buChar char="-"/>
              </a:pP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คุณลักษณะหลักที่ขับเคลื่อนผลการอนุมัติ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Feature Importance) </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171450" lvl="0" indent="-171450" algn="l" rtl="0">
                <a:spcBef>
                  <a:spcPts val="0"/>
                </a:spcBef>
                <a:spcAft>
                  <a:spcPts val="0"/>
                </a:spcAft>
                <a:buClr>
                  <a:schemeClr val="dk1"/>
                </a:buClr>
                <a:buFontTx/>
                <a:buChar char="-"/>
              </a:pP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ปัจจัยด้าน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ระบุกลุ่มลูกค้าที่มีความเสี่ยงสูง/ต่ำ ที่ชัดเจนในชุดข้อมูล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ข้อสรุปเชิงธุรกิจ: ปัจจุบัน </a:t>
              </a:r>
              <a:r>
                <a:rPr lang="en-US" sz="900" dirty="0">
                  <a:solidFill>
                    <a:schemeClr val="tx1"/>
                  </a:solidFill>
                  <a:latin typeface="Calibri" panose="020F0502020204030204" pitchFamily="34" charset="0"/>
                  <a:ea typeface="Tahoma"/>
                  <a:cs typeface="Calibri" panose="020F0502020204030204" pitchFamily="34" charset="0"/>
                  <a:sym typeface="Tahoma"/>
                </a:rPr>
                <a:t>Credit Score </a:t>
              </a:r>
              <a:r>
                <a:rPr lang="th-TH" sz="900" dirty="0">
                  <a:solidFill>
                    <a:schemeClr val="tx1"/>
                  </a:solidFill>
                  <a:latin typeface="Calibri" panose="020F0502020204030204" pitchFamily="34" charset="0"/>
                  <a:ea typeface="Tahoma"/>
                  <a:cs typeface="Calibri" panose="020F0502020204030204" pitchFamily="34" charset="0"/>
                  <a:sym typeface="Tahoma"/>
                </a:rPr>
                <a:t>เป็นปัจจัยขับเคลื่อนหลัก (</a:t>
              </a:r>
              <a:r>
                <a:rPr lang="en-US" sz="900" dirty="0">
                  <a:solidFill>
                    <a:schemeClr val="tx1"/>
                  </a:solidFill>
                  <a:latin typeface="Calibri" panose="020F0502020204030204" pitchFamily="34" charset="0"/>
                  <a:ea typeface="Tahoma"/>
                  <a:cs typeface="Calibri" panose="020F0502020204030204" pitchFamily="34" charset="0"/>
                  <a:sym typeface="Tahoma"/>
                </a:rPr>
                <a:t>Primary Driver) </a:t>
              </a:r>
              <a:r>
                <a:rPr lang="th-TH" sz="900" dirty="0">
                  <a:solidFill>
                    <a:schemeClr val="tx1"/>
                  </a:solidFill>
                  <a:latin typeface="Calibri" panose="020F0502020204030204" pitchFamily="34" charset="0"/>
                  <a:ea typeface="Tahoma"/>
                  <a:cs typeface="Calibri" panose="020F0502020204030204" pitchFamily="34" charset="0"/>
                  <a:sym typeface="Tahoma"/>
                </a:rPr>
                <a:t>ในกระบวนการอนุมัติ ทำให้เกิดการแบ่งกลุ่มลูกค้าเป็นสองขั้วอย่างมีประสิทธิภาพ</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แนวโน้มและรูปแบบของผู้สมัครที่ถูกอนุมัติ/ปฏิเสธ</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 ซึ่งตอบคำถามเชิงวิเคราะห์ที่ว่า "คุณลักษณะใดของผู้สมัครมีความสัมพันธ์กับการอนุมัติมากที่สุด"</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Results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ประสิทธิภาพของแบบจำลองที่ด้ (</a:t>
              </a:r>
              <a:r>
                <a:rPr lang="en-US" sz="900" dirty="0">
                  <a:solidFill>
                    <a:schemeClr val="tx1"/>
                  </a:solidFill>
                  <a:latin typeface="Calibri" panose="020F0502020204030204" pitchFamily="34" charset="0"/>
                  <a:ea typeface="Tahoma"/>
                  <a:cs typeface="Calibri" panose="020F0502020204030204" pitchFamily="34" charset="0"/>
                  <a:sym typeface="Tahoma"/>
                </a:rPr>
                <a:t>F1-Score = 0.8</a:t>
              </a:r>
              <a:r>
                <a:rPr lang="th-TH" sz="900" dirty="0">
                  <a:solidFill>
                    <a:schemeClr val="tx1"/>
                  </a:solidFill>
                  <a:latin typeface="Calibri" panose="020F0502020204030204" pitchFamily="34" charset="0"/>
                  <a:ea typeface="Tahoma"/>
                  <a:cs typeface="Calibri" panose="020F0502020204030204" pitchFamily="34" charset="0"/>
                  <a:sym typeface="Tahoma"/>
                </a:rPr>
                <a:t>8</a:t>
              </a:r>
              <a:r>
                <a:rPr lang="en-US" sz="900" dirty="0">
                  <a:solidFill>
                    <a:schemeClr val="tx1"/>
                  </a:solidFill>
                  <a:latin typeface="Calibri" panose="020F0502020204030204" pitchFamily="34" charset="0"/>
                  <a:ea typeface="Tahoma"/>
                  <a:cs typeface="Calibri" panose="020F0502020204030204" pitchFamily="34" charset="0"/>
                  <a:sym typeface="Tahoma"/>
                </a:rPr>
                <a:t>)</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รายชื่อคุณลักษณะที่มีความสำคัญสูงสุด 4 อันดับแรกในการทำนายผล ประวัติความเสี่ยง (</a:t>
              </a:r>
              <a:r>
                <a:rPr lang="en-US" sz="900" dirty="0" err="1">
                  <a:solidFill>
                    <a:schemeClr val="tx1"/>
                  </a:solidFill>
                  <a:latin typeface="Calibri" panose="020F0502020204030204" pitchFamily="34" charset="0"/>
                  <a:ea typeface="Tahoma"/>
                  <a:cs typeface="Calibri" panose="020F0502020204030204" pitchFamily="34" charset="0"/>
                  <a:sym typeface="Tahoma"/>
                </a:rPr>
                <a:t>PriorDefault</a:t>
              </a:r>
              <a:r>
                <a:rPr lang="en-US" sz="900" dirty="0">
                  <a:solidFill>
                    <a:schemeClr val="tx1"/>
                  </a:solidFill>
                  <a:latin typeface="Calibri" panose="020F0502020204030204" pitchFamily="34" charset="0"/>
                  <a:ea typeface="Tahoma"/>
                  <a:cs typeface="Calibri" panose="020F0502020204030204" pitchFamily="34" charset="0"/>
                  <a:sym typeface="Tahoma"/>
                </a:rPr>
                <a: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a:t>
              </a:r>
              <a:r>
                <a:rPr lang="en-US" sz="900" dirty="0" err="1">
                  <a:solidFill>
                    <a:schemeClr val="tx1"/>
                  </a:solidFill>
                  <a:latin typeface="Calibri" panose="020F0502020204030204" pitchFamily="34" charset="0"/>
                  <a:ea typeface="Tahoma"/>
                  <a:cs typeface="Calibri" panose="020F0502020204030204" pitchFamily="34" charset="0"/>
                  <a:sym typeface="Tahoma"/>
                </a:rPr>
                <a:t>YearsEmployed</a:t>
              </a:r>
              <a:r>
                <a:rPr lang="en-US" sz="900" dirty="0">
                  <a:solidFill>
                    <a:schemeClr val="tx1"/>
                  </a:solidFill>
                  <a:latin typeface="Calibri" panose="020F0502020204030204" pitchFamily="34" charset="0"/>
                  <a:ea typeface="Tahoma"/>
                  <a:cs typeface="Calibri" panose="020F0502020204030204" pitchFamily="34" charset="0"/>
                  <a:sym typeface="Tahoma"/>
                </a:rPr>
                <a:t>)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ผลการทดสอบกับ </a:t>
              </a:r>
              <a:r>
                <a:rPr lang="en-US" sz="900" dirty="0">
                  <a:solidFill>
                    <a:schemeClr val="tx1"/>
                  </a:solidFill>
                  <a:latin typeface="Calibri" panose="020F0502020204030204" pitchFamily="34" charset="0"/>
                  <a:ea typeface="Tahoma"/>
                  <a:cs typeface="Calibri" panose="020F0502020204030204" pitchFamily="34" charset="0"/>
                  <a:sym typeface="Tahoma"/>
                </a:rPr>
                <a:t>Test Set </a:t>
              </a:r>
              <a:r>
                <a:rPr lang="th-TH" sz="900" dirty="0">
                  <a:solidFill>
                    <a:schemeClr val="tx1"/>
                  </a:solidFill>
                  <a:latin typeface="Calibri" panose="020F0502020204030204" pitchFamily="34" charset="0"/>
                  <a:ea typeface="Tahoma"/>
                  <a:cs typeface="Calibri" panose="020F0502020204030204" pitchFamily="34" charset="0"/>
                  <a:sym typeface="Tahoma"/>
                </a:rPr>
                <a:t>ที่ไม่ได้ใช้ในการฝึกฝน </a:t>
              </a:r>
              <a:r>
                <a:rPr lang="en-US" sz="900" dirty="0">
                  <a:solidFill>
                    <a:schemeClr val="tx1"/>
                  </a:solidFill>
                  <a:latin typeface="Calibri" panose="020F0502020204030204" pitchFamily="34" charset="0"/>
                  <a:ea typeface="Tahoma"/>
                  <a:cs typeface="Calibri" panose="020F0502020204030204" pitchFamily="34" charset="0"/>
                  <a:sym typeface="Tahoma"/>
                </a:rPr>
                <a:t>(Score = 0.88)</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2000"/>
                <a:buFont typeface="Arial"/>
                <a:buNone/>
              </a:pPr>
              <a:endParaRPr sz="10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pic>
          <p:nvPicPr>
            <p:cNvPr id="65" name="Google Shape;128;p2" descr="Treasure Map outline">
              <a:extLst>
                <a:ext uri="{FF2B5EF4-FFF2-40B4-BE49-F238E27FC236}">
                  <a16:creationId xmlns:a16="http://schemas.microsoft.com/office/drawing/2014/main" id="{7B6B57B6-B896-455C-BB95-1914A0A3FAB5}"/>
                </a:ext>
              </a:extLst>
            </p:cNvPr>
            <p:cNvPicPr preferRelativeResize="0"/>
            <p:nvPr/>
          </p:nvPicPr>
          <p:blipFill rotWithShape="1">
            <a:blip r:embed="rId9">
              <a:alphaModFix/>
            </a:blip>
            <a:srcRect/>
            <a:stretch/>
          </p:blipFill>
          <p:spPr>
            <a:xfrm>
              <a:off x="8682275" y="3716993"/>
              <a:ext cx="182880" cy="182880"/>
            </a:xfrm>
            <a:prstGeom prst="rect">
              <a:avLst/>
            </a:prstGeom>
            <a:noFill/>
            <a:ln>
              <a:noFill/>
            </a:ln>
          </p:spPr>
        </p:pic>
      </p:grpSp>
      <p:sp>
        <p:nvSpPr>
          <p:cNvPr id="66" name="Google Shape;143;p5">
            <a:extLst>
              <a:ext uri="{FF2B5EF4-FFF2-40B4-BE49-F238E27FC236}">
                <a16:creationId xmlns:a16="http://schemas.microsoft.com/office/drawing/2014/main" id="{7498CC48-A9DB-4564-9877-242DE8254484}"/>
              </a:ext>
            </a:extLst>
          </p:cNvPr>
          <p:cNvSpPr txBox="1"/>
          <p:nvPr/>
        </p:nvSpPr>
        <p:spPr>
          <a:xfrm>
            <a:off x="1090126" y="352286"/>
            <a:ext cx="5892565" cy="3077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latin typeface="+mn-lt"/>
                <a:ea typeface="Sarabun"/>
                <a:cs typeface="Calibri" panose="020F0502020204030204" pitchFamily="34" charset="0"/>
              </a:rPr>
              <a:t>7. Conclusion and Recommendation/Action and Impact</a:t>
            </a:r>
          </a:p>
        </p:txBody>
      </p:sp>
    </p:spTree>
    <p:extLst>
      <p:ext uri="{BB962C8B-B14F-4D97-AF65-F5344CB8AC3E}">
        <p14:creationId xmlns:p14="http://schemas.microsoft.com/office/powerpoint/2010/main" val="3766437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5" name="TextBox 4">
            <a:extLst>
              <a:ext uri="{FF2B5EF4-FFF2-40B4-BE49-F238E27FC236}">
                <a16:creationId xmlns:a16="http://schemas.microsoft.com/office/drawing/2014/main" id="{E47E5F48-361C-484C-BCD0-2E772876B514}"/>
              </a:ext>
            </a:extLst>
          </p:cNvPr>
          <p:cNvSpPr txBox="1"/>
          <p:nvPr/>
        </p:nvSpPr>
        <p:spPr>
          <a:xfrm>
            <a:off x="4944494" y="3828495"/>
            <a:ext cx="1894642" cy="311496"/>
          </a:xfrm>
          <a:prstGeom prst="rect">
            <a:avLst/>
          </a:prstGeom>
          <a:noFill/>
        </p:spPr>
        <p:txBody>
          <a:bodyPr wrap="square">
            <a:spAutoFit/>
          </a:bodyPr>
          <a:lstStyle/>
          <a:p>
            <a:pPr marL="0" lvl="0" indent="0" algn="ctr" rtl="0">
              <a:lnSpc>
                <a:spcPct val="90000"/>
              </a:lnSpc>
              <a:spcBef>
                <a:spcPts val="1000"/>
              </a:spcBef>
              <a:spcAft>
                <a:spcPts val="0"/>
              </a:spcAft>
              <a:buClr>
                <a:schemeClr val="lt1"/>
              </a:buClr>
              <a:buSzPts val="2400"/>
              <a:buNone/>
            </a:pPr>
            <a:r>
              <a:rPr lang="th-TH" sz="1100" dirty="0">
                <a:solidFill>
                  <a:schemeClr val="tx1"/>
                </a:solidFill>
              </a:rPr>
              <a:t>[14 ธันวาคม 2568]</a:t>
            </a:r>
          </a:p>
        </p:txBody>
      </p:sp>
      <p:sp>
        <p:nvSpPr>
          <p:cNvPr id="10" name="Google Shape;149;p6">
            <a:extLst>
              <a:ext uri="{FF2B5EF4-FFF2-40B4-BE49-F238E27FC236}">
                <a16:creationId xmlns:a16="http://schemas.microsoft.com/office/drawing/2014/main" id="{178B7825-9506-4142-8AFD-8B2980D640C6}"/>
              </a:ext>
            </a:extLst>
          </p:cNvPr>
          <p:cNvSpPr txBox="1"/>
          <p:nvPr/>
        </p:nvSpPr>
        <p:spPr>
          <a:xfrm>
            <a:off x="4476935" y="2927561"/>
            <a:ext cx="3238130" cy="73122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4400" b="0" i="0" u="none" strike="noStrike" cap="none" dirty="0">
                <a:solidFill>
                  <a:schemeClr val="tx1"/>
                </a:solidFill>
                <a:latin typeface="Calibri"/>
                <a:ea typeface="Calibri"/>
                <a:cs typeface="Calibri"/>
                <a:sym typeface="Calibri"/>
              </a:rPr>
              <a:t>THANK YOU</a:t>
            </a:r>
            <a:endParaRPr sz="14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107356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24" name="Google Shape;105;p2">
            <a:extLst>
              <a:ext uri="{FF2B5EF4-FFF2-40B4-BE49-F238E27FC236}">
                <a16:creationId xmlns:a16="http://schemas.microsoft.com/office/drawing/2014/main" id="{B2D0B336-DB51-4399-ACBA-3901094779D7}"/>
              </a:ext>
            </a:extLst>
          </p:cNvPr>
          <p:cNvGrpSpPr/>
          <p:nvPr/>
        </p:nvGrpSpPr>
        <p:grpSpPr>
          <a:xfrm>
            <a:off x="0" y="1031789"/>
            <a:ext cx="3222885" cy="2880400"/>
            <a:chOff x="0" y="782411"/>
            <a:chExt cx="3222885" cy="2880400"/>
          </a:xfrm>
        </p:grpSpPr>
        <p:pic>
          <p:nvPicPr>
            <p:cNvPr id="46" name="Google Shape;106;p2">
              <a:extLst>
                <a:ext uri="{FF2B5EF4-FFF2-40B4-BE49-F238E27FC236}">
                  <a16:creationId xmlns:a16="http://schemas.microsoft.com/office/drawing/2014/main" id="{C9282F86-5B46-431A-A1DA-F139E327C070}"/>
                </a:ext>
              </a:extLst>
            </p:cNvPr>
            <p:cNvPicPr preferRelativeResize="0"/>
            <p:nvPr/>
          </p:nvPicPr>
          <p:blipFill rotWithShape="1">
            <a:blip r:embed="rId3">
              <a:alphaModFix/>
            </a:blip>
            <a:srcRect/>
            <a:stretch/>
          </p:blipFill>
          <p:spPr>
            <a:xfrm>
              <a:off x="3018528" y="825888"/>
              <a:ext cx="182880" cy="182880"/>
            </a:xfrm>
            <a:prstGeom prst="rect">
              <a:avLst/>
            </a:prstGeom>
            <a:noFill/>
            <a:ln>
              <a:noFill/>
            </a:ln>
          </p:spPr>
        </p:pic>
        <p:sp>
          <p:nvSpPr>
            <p:cNvPr id="47" name="Google Shape;107;p2">
              <a:extLst>
                <a:ext uri="{FF2B5EF4-FFF2-40B4-BE49-F238E27FC236}">
                  <a16:creationId xmlns:a16="http://schemas.microsoft.com/office/drawing/2014/main" id="{89FEED3D-A896-4227-8695-BDBE6A28AA5E}"/>
                </a:ext>
              </a:extLst>
            </p:cNvPr>
            <p:cNvSpPr/>
            <p:nvPr/>
          </p:nvSpPr>
          <p:spPr>
            <a:xfrm>
              <a:off x="0" y="782411"/>
              <a:ext cx="3222885"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1. Problem Statement/Background</a:t>
              </a:r>
              <a:br>
                <a:rPr lang="th-TH"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b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การลดความเสี่ยงทางการเงิน (อัตราการผิดนัดชำระหนี้ -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Default Rate)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และเพิ่มประสิทธิภาพในการดำเนินงาน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Operational Efficiency)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ของฝ่ายอนุมัติสินเชื่อ</a:t>
              </a:r>
            </a:p>
            <a:p>
              <a:pPr marL="0" lvl="0" indent="0" algn="l" rtl="0">
                <a:lnSpc>
                  <a:spcPct val="119743"/>
                </a:lnSpc>
                <a:spcBef>
                  <a:spcPts val="0"/>
                </a:spcBef>
                <a:spcAft>
                  <a:spcPts val="0"/>
                </a:spcAft>
                <a:buClr>
                  <a:schemeClr val="dk1"/>
                </a:buClr>
                <a:buSzPts val="1100"/>
                <a:buFont typeface="Arial"/>
                <a:buNone/>
              </a:pPr>
              <a:r>
                <a:rPr lang="th-TH"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 </a:t>
              </a:r>
              <a:r>
                <a:rPr lang="en-US" sz="900" b="1" dirty="0">
                  <a:solidFill>
                    <a:schemeClr val="tx1"/>
                  </a:solidFill>
                  <a:highlight>
                    <a:schemeClr val="lt1"/>
                  </a:highlight>
                  <a:latin typeface="Calibri" panose="020F0502020204030204" pitchFamily="34" charset="0"/>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Data Scientist/Analyst </a:t>
              </a:r>
              <a:r>
                <a:rPr lang="th-TH" sz="900" dirty="0">
                  <a:solidFill>
                    <a:schemeClr val="tx1"/>
                  </a:solidFill>
                  <a:highlight>
                    <a:schemeClr val="lt1"/>
                  </a:highlight>
                  <a:latin typeface="Calibri" panose="020F0502020204030204" pitchFamily="34" charset="0"/>
                  <a:ea typeface="Tahoma"/>
                  <a:cs typeface="Calibri" panose="020F0502020204030204" pitchFamily="34" charset="0"/>
                  <a:sym typeface="Tahoma"/>
                </a:rPr>
                <a:t>ผู้สมัครบัตรเครดิต</a:t>
              </a:r>
            </a:p>
            <a:p>
              <a:pPr marL="0" marR="0" lvl="0" indent="0" algn="l" rtl="0">
                <a:lnSpc>
                  <a:spcPct val="100000"/>
                </a:lnSpc>
                <a:spcBef>
                  <a:spcPts val="0"/>
                </a:spcBef>
                <a:spcAft>
                  <a:spcPts val="0"/>
                </a:spcAft>
                <a:buClr>
                  <a:srgbClr val="000000"/>
                </a:buClr>
                <a:buSzPts val="2400"/>
                <a:buFont typeface="Arial"/>
                <a:buNone/>
              </a:pPr>
              <a:endParaRPr lang="th-TH" sz="900" b="0" i="0" u="none" strike="noStrike" cap="none" dirty="0">
                <a:solidFill>
                  <a:schemeClr val="tx1"/>
                </a:solidFill>
                <a:latin typeface="Calibri" panose="020F0502020204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48" name="Google Shape;108;p2">
            <a:extLst>
              <a:ext uri="{FF2B5EF4-FFF2-40B4-BE49-F238E27FC236}">
                <a16:creationId xmlns:a16="http://schemas.microsoft.com/office/drawing/2014/main" id="{5834990A-6B2A-4FCA-B829-02F65F9DBFEC}"/>
              </a:ext>
            </a:extLst>
          </p:cNvPr>
          <p:cNvGrpSpPr/>
          <p:nvPr/>
        </p:nvGrpSpPr>
        <p:grpSpPr>
          <a:xfrm>
            <a:off x="8451550" y="1025054"/>
            <a:ext cx="3721258" cy="2894677"/>
            <a:chOff x="8916884" y="775666"/>
            <a:chExt cx="3256264" cy="2894677"/>
          </a:xfrm>
        </p:grpSpPr>
        <p:sp>
          <p:nvSpPr>
            <p:cNvPr id="49" name="Google Shape;109;p2">
              <a:extLst>
                <a:ext uri="{FF2B5EF4-FFF2-40B4-BE49-F238E27FC236}">
                  <a16:creationId xmlns:a16="http://schemas.microsoft.com/office/drawing/2014/main" id="{8AA77829-CF14-445C-B867-A8FCF78FE423}"/>
                </a:ext>
              </a:extLst>
            </p:cNvPr>
            <p:cNvSpPr/>
            <p:nvPr/>
          </p:nvSpPr>
          <p:spPr>
            <a:xfrm>
              <a:off x="8916884" y="775666"/>
              <a:ext cx="3256264" cy="2894677"/>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4. Data Sources/Attributes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Data sources &amp; collection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Kaggle Dataset: "Credit Card Approvals (Clean Data)" (</a:t>
              </a:r>
              <a:r>
                <a:rPr lang="th-TH" sz="900" dirty="0">
                  <a:solidFill>
                    <a:schemeClr val="tx1"/>
                  </a:solidFill>
                  <a:latin typeface="Calibri" panose="020F0502020204030204" pitchFamily="34" charset="0"/>
                  <a:ea typeface="Tahoma"/>
                  <a:cs typeface="Calibri" panose="020F0502020204030204" pitchFamily="34" charset="0"/>
                  <a:sym typeface="Tahoma"/>
                </a:rPr>
                <a:t>ซึ่งจำลองมาจากข้อมูลการสมัครบัตรเครดิต)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ข้อมูลในทางปฏิบัติ: ฐานข้อมูลภายในของธนาคาร/สถาบันการเงิน (ข้อมูลการสมัคร, ประวัติสินเชื่อ, ข้อมูลเครดิตบูโร)</a:t>
              </a:r>
            </a:p>
            <a:p>
              <a:pPr marL="0" lvl="0" indent="0" algn="l" rtl="0">
                <a:spcBef>
                  <a:spcPts val="0"/>
                </a:spcBef>
                <a:spcAft>
                  <a:spcPts val="0"/>
                </a:spcAft>
                <a:buClr>
                  <a:schemeClr val="dk1"/>
                </a:buClr>
                <a:buSzPts val="1100"/>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Data cleaning &amp; preprocessing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เนื่องจากเป็น "</a:t>
              </a:r>
              <a:r>
                <a:rPr lang="en-US" sz="900" dirty="0">
                  <a:solidFill>
                    <a:schemeClr val="tx1"/>
                  </a:solidFill>
                  <a:latin typeface="Calibri" panose="020F0502020204030204" pitchFamily="34" charset="0"/>
                  <a:ea typeface="Tahoma"/>
                  <a:cs typeface="Calibri" panose="020F0502020204030204" pitchFamily="34" charset="0"/>
                  <a:sym typeface="Tahoma"/>
                </a:rPr>
                <a:t>Clean Data" </a:t>
              </a:r>
              <a:r>
                <a:rPr lang="th-TH" sz="900" dirty="0">
                  <a:solidFill>
                    <a:schemeClr val="tx1"/>
                  </a:solidFill>
                  <a:latin typeface="Calibri" panose="020F0502020204030204" pitchFamily="34" charset="0"/>
                  <a:ea typeface="Tahoma"/>
                  <a:cs typeface="Calibri" panose="020F0502020204030204" pitchFamily="34" charset="0"/>
                  <a:sym typeface="Tahoma"/>
                </a:rPr>
                <a:t>จะเน้นการตรวจสอบขั้นสุดท้าย การจัดการกับค่าที่หายไป (</a:t>
              </a:r>
              <a:r>
                <a:rPr lang="en-US" sz="900" dirty="0">
                  <a:solidFill>
                    <a:schemeClr val="tx1"/>
                  </a:solidFill>
                  <a:latin typeface="Calibri" panose="020F0502020204030204" pitchFamily="34" charset="0"/>
                  <a:ea typeface="Tahoma"/>
                  <a:cs typeface="Calibri" panose="020F0502020204030204" pitchFamily="34" charset="0"/>
                  <a:sym typeface="Tahoma"/>
                </a:rPr>
                <a:t>Missing Values) </a:t>
              </a:r>
              <a:r>
                <a:rPr lang="th-TH" sz="900" dirty="0">
                  <a:solidFill>
                    <a:schemeClr val="tx1"/>
                  </a:solidFill>
                  <a:latin typeface="Calibri" panose="020F0502020204030204" pitchFamily="34" charset="0"/>
                  <a:ea typeface="Tahoma"/>
                  <a:cs typeface="Calibri" panose="020F0502020204030204" pitchFamily="34" charset="0"/>
                  <a:sym typeface="Tahoma"/>
                </a:rPr>
                <a:t>ที่ยังอาจมีอยู่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การเข้ารหัสข้อมูลประเภท </a:t>
              </a:r>
              <a:r>
                <a:rPr lang="en-US" sz="900" dirty="0">
                  <a:solidFill>
                    <a:schemeClr val="tx1"/>
                  </a:solidFill>
                  <a:latin typeface="Calibri" panose="020F0502020204030204" pitchFamily="34" charset="0"/>
                  <a:ea typeface="Tahoma"/>
                  <a:cs typeface="Calibri" panose="020F0502020204030204" pitchFamily="34" charset="0"/>
                  <a:sym typeface="Tahoma"/>
                </a:rPr>
                <a:t>Categorical (</a:t>
              </a:r>
              <a:r>
                <a:rPr lang="th-TH" sz="900" dirty="0">
                  <a:solidFill>
                    <a:schemeClr val="tx1"/>
                  </a:solidFill>
                  <a:latin typeface="Calibri" panose="020F0502020204030204" pitchFamily="34" charset="0"/>
                  <a:ea typeface="Tahoma"/>
                  <a:cs typeface="Calibri" panose="020F0502020204030204" pitchFamily="34" charset="0"/>
                  <a:sym typeface="Tahoma"/>
                </a:rPr>
                <a:t>เช่น </a:t>
              </a:r>
              <a:r>
                <a:rPr lang="en-US" sz="900" dirty="0">
                  <a:solidFill>
                    <a:schemeClr val="tx1"/>
                  </a:solidFill>
                  <a:latin typeface="Calibri" panose="020F0502020204030204" pitchFamily="34" charset="0"/>
                  <a:ea typeface="Tahoma"/>
                  <a:cs typeface="Calibri" panose="020F0502020204030204" pitchFamily="34" charset="0"/>
                  <a:sym typeface="Tahoma"/>
                </a:rPr>
                <a:t>One-Hot Encoding)</a:t>
              </a:r>
              <a:r>
                <a:rPr lang="th-TH" sz="900" dirty="0">
                  <a:solidFill>
                    <a:schemeClr val="tx1"/>
                  </a:solidFill>
                  <a:latin typeface="Calibri" panose="020F0502020204030204" pitchFamily="34" charset="0"/>
                  <a:ea typeface="Tahoma"/>
                  <a:cs typeface="Calibri" panose="020F0502020204030204" pitchFamily="34" charset="0"/>
                  <a:sym typeface="Tahoma"/>
                </a:rPr>
                <a:t> การปรับขนาดข้อมูลตัวเลข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Normalization/</a:t>
              </a: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Standardization)</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Target variables &amp; feature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Target Variable: </a:t>
              </a:r>
              <a:r>
                <a:rPr lang="th-TH" sz="900" dirty="0">
                  <a:solidFill>
                    <a:schemeClr val="tx1"/>
                  </a:solidFill>
                  <a:latin typeface="Calibri" panose="020F0502020204030204" pitchFamily="34" charset="0"/>
                  <a:ea typeface="Tahoma"/>
                  <a:cs typeface="Calibri" panose="020F0502020204030204" pitchFamily="34" charset="0"/>
                  <a:sym typeface="Tahoma"/>
                </a:rPr>
                <a:t>สถานะการอนุมัติ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Approved: '+', Rejected: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Features: </a:t>
              </a: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คุณลักษณะของผู้สมัคร เช่น อายุ, รายได้, หนี้สิน, สถานภาพ, ประวัติเครดิต, ประเภทงาน (ตามคุณลักษณะใน </a:t>
              </a:r>
              <a:r>
                <a:rPr lang="en-US" sz="900" dirty="0">
                  <a:solidFill>
                    <a:schemeClr val="tx1"/>
                  </a:solidFill>
                  <a:latin typeface="Calibri" panose="020F0502020204030204" pitchFamily="34" charset="0"/>
                  <a:ea typeface="Tahoma"/>
                  <a:cs typeface="Calibri" panose="020F0502020204030204" pitchFamily="34" charset="0"/>
                  <a:sym typeface="Tahoma"/>
                </a:rPr>
                <a:t>Dataset)</a:t>
              </a:r>
            </a:p>
            <a:p>
              <a:pPr marL="0" lvl="0" indent="0" algn="l" rtl="0">
                <a:spcBef>
                  <a:spcPts val="0"/>
                </a:spcBef>
                <a:spcAft>
                  <a:spcPts val="0"/>
                </a:spcAft>
                <a:buClr>
                  <a:schemeClr val="dk1"/>
                </a:buClr>
                <a:buSzPts val="11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Encoding &amp; scaling strategies </a:t>
              </a: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Encoding: </a:t>
              </a:r>
              <a:r>
                <a:rPr lang="th-TH" sz="900" dirty="0">
                  <a:solidFill>
                    <a:schemeClr val="tx1"/>
                  </a:solidFill>
                  <a:latin typeface="Calibri" panose="020F0502020204030204" pitchFamily="34" charset="0"/>
                  <a:ea typeface="Tahoma"/>
                  <a:cs typeface="Calibri" panose="020F0502020204030204" pitchFamily="34" charset="0"/>
                  <a:sym typeface="Tahoma"/>
                </a:rPr>
                <a:t>ข้อมูลที่ไม่ใช่ตัวเลข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Non-numerical/Categorical Data) </a:t>
              </a:r>
              <a:r>
                <a:rPr lang="th-TH" sz="900" dirty="0">
                  <a:solidFill>
                    <a:schemeClr val="tx1"/>
                  </a:solidFill>
                  <a:latin typeface="Calibri" panose="020F0502020204030204" pitchFamily="34" charset="0"/>
                  <a:ea typeface="Tahoma"/>
                  <a:cs typeface="Calibri" panose="020F0502020204030204" pitchFamily="34" charset="0"/>
                  <a:sym typeface="Tahoma"/>
                </a:rPr>
                <a:t>ให้กลายเป็นตัวเลข โดยใช้เทคนิคที่เรียกว่า </a:t>
              </a:r>
              <a:r>
                <a:rPr lang="en-US" sz="900" dirty="0">
                  <a:solidFill>
                    <a:schemeClr val="tx1"/>
                  </a:solidFill>
                  <a:latin typeface="Calibri" panose="020F0502020204030204" pitchFamily="34" charset="0"/>
                  <a:ea typeface="Tahoma"/>
                  <a:cs typeface="Calibri" panose="020F0502020204030204" pitchFamily="34" charset="0"/>
                  <a:sym typeface="Tahoma"/>
                </a:rPr>
                <a:t>Label Encoding</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SzPts val="1100"/>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a:solidFill>
                    <a:schemeClr val="tx1"/>
                  </a:solidFill>
                  <a:latin typeface="Calibri" panose="020F0502020204030204" pitchFamily="34" charset="0"/>
                  <a:ea typeface="Tahoma"/>
                  <a:cs typeface="Calibri" panose="020F0502020204030204" pitchFamily="34" charset="0"/>
                  <a:sym typeface="Tahoma"/>
                </a:rPr>
                <a:t>Scaling: Standard Scaler </a:t>
              </a:r>
              <a:r>
                <a:rPr lang="th-TH" sz="900" dirty="0">
                  <a:solidFill>
                    <a:schemeClr val="tx1"/>
                  </a:solidFill>
                  <a:latin typeface="Calibri" panose="020F0502020204030204" pitchFamily="34" charset="0"/>
                  <a:ea typeface="Tahoma"/>
                  <a:cs typeface="Calibri" panose="020F0502020204030204" pitchFamily="34" charset="0"/>
                  <a:sym typeface="Tahoma"/>
                </a:rPr>
                <a:t>สำหรับตัวแปรตัวเลข (</a:t>
              </a:r>
              <a:r>
                <a:rPr lang="en-US" sz="900" dirty="0">
                  <a:solidFill>
                    <a:schemeClr val="tx1"/>
                  </a:solidFill>
                  <a:latin typeface="Calibri" panose="020F0502020204030204" pitchFamily="34" charset="0"/>
                  <a:ea typeface="Tahoma"/>
                  <a:cs typeface="Calibri" panose="020F0502020204030204" pitchFamily="34" charset="0"/>
                  <a:sym typeface="Tahoma"/>
                </a:rPr>
                <a:t>Numerical)</a:t>
              </a: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pic>
          <p:nvPicPr>
            <p:cNvPr id="50" name="Google Shape;110;p2" descr="Category:Disk &lt;strong&gt;icons&lt;/strong&gt; - Wikimedia Commons">
              <a:extLst>
                <a:ext uri="{FF2B5EF4-FFF2-40B4-BE49-F238E27FC236}">
                  <a16:creationId xmlns:a16="http://schemas.microsoft.com/office/drawing/2014/main" id="{87783E3C-E188-41E3-A918-6BEB26EC3399}"/>
                </a:ext>
              </a:extLst>
            </p:cNvPr>
            <p:cNvPicPr preferRelativeResize="0"/>
            <p:nvPr/>
          </p:nvPicPr>
          <p:blipFill rotWithShape="1">
            <a:blip r:embed="rId4">
              <a:alphaModFix/>
            </a:blip>
            <a:srcRect/>
            <a:stretch/>
          </p:blipFill>
          <p:spPr>
            <a:xfrm>
              <a:off x="11919564" y="829143"/>
              <a:ext cx="182880" cy="182880"/>
            </a:xfrm>
            <a:prstGeom prst="rect">
              <a:avLst/>
            </a:prstGeom>
            <a:noFill/>
            <a:ln>
              <a:noFill/>
            </a:ln>
          </p:spPr>
        </p:pic>
      </p:grpSp>
      <p:grpSp>
        <p:nvGrpSpPr>
          <p:cNvPr id="51" name="Google Shape;111;p2">
            <a:extLst>
              <a:ext uri="{FF2B5EF4-FFF2-40B4-BE49-F238E27FC236}">
                <a16:creationId xmlns:a16="http://schemas.microsoft.com/office/drawing/2014/main" id="{2B76C7D2-3E54-436E-9C0D-B3A9C0A14C5F}"/>
              </a:ext>
            </a:extLst>
          </p:cNvPr>
          <p:cNvGrpSpPr/>
          <p:nvPr/>
        </p:nvGrpSpPr>
        <p:grpSpPr>
          <a:xfrm>
            <a:off x="6582560" y="1025054"/>
            <a:ext cx="1869241" cy="2894679"/>
            <a:chOff x="6582375" y="775666"/>
            <a:chExt cx="2334508" cy="2894679"/>
          </a:xfrm>
        </p:grpSpPr>
        <p:sp>
          <p:nvSpPr>
            <p:cNvPr id="52" name="Google Shape;112;p2">
              <a:extLst>
                <a:ext uri="{FF2B5EF4-FFF2-40B4-BE49-F238E27FC236}">
                  <a16:creationId xmlns:a16="http://schemas.microsoft.com/office/drawing/2014/main" id="{7F341303-01CA-4976-9062-28B44B45B9C4}"/>
                </a:ext>
              </a:extLst>
            </p:cNvPr>
            <p:cNvSpPr/>
            <p:nvPr/>
          </p:nvSpPr>
          <p:spPr>
            <a:xfrm>
              <a:off x="6582375" y="775666"/>
              <a:ext cx="2334508" cy="2894679"/>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dk1"/>
                  </a:solidFill>
                  <a:latin typeface="Calibri" panose="020F0502020204030204" pitchFamily="34" charset="0"/>
                  <a:ea typeface="Calibri"/>
                  <a:cs typeface="Calibri" panose="020F0502020204030204" pitchFamily="34" charset="0"/>
                  <a:sym typeface="Calibri"/>
                </a:rPr>
                <a:t>3. Value Propositions</a:t>
              </a:r>
              <a:endParaRPr sz="10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we trying to do for the end-user(s) of the system?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มอบเครื่องมือในการตัดสินใจที่รวดเร็ว เป็นกลาง และสม่ำเสมอให้กับเจ้าหน้าที่สินเชื่อ ทำให้ผู้สมัครได้รับผลการตัดสินใจที่รวดเร็วยิ่งขึ้น</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objectives are we serving? </a:t>
              </a:r>
            </a:p>
            <a:p>
              <a:pPr marL="0" marR="0" lvl="0" indent="0" algn="l" rtl="0">
                <a:lnSpc>
                  <a:spcPct val="100000"/>
                </a:lnSpc>
                <a:spcBef>
                  <a:spcPts val="0"/>
                </a:spcBef>
                <a:spcAft>
                  <a:spcPts val="0"/>
                </a:spcAft>
                <a:buClr>
                  <a:srgbClr val="000000"/>
                </a:buClr>
                <a:buSzPts val="1467"/>
                <a:buFont typeface="Arial"/>
                <a:buNone/>
              </a:pPr>
              <a:r>
                <a:rPr lang="th-TH" sz="900" b="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เพิ่มประสิทธิภาพการดำเนินงาน (ลดต้นทุนและเวลา) ปรับปรุงการประเมินความเสี่ยง (ลดหนี้เสีย) ขยายฐานลูกค้าอย่างมีคุณภาพ</a:t>
              </a:r>
            </a:p>
            <a:p>
              <a:pPr marL="0" marR="0" lvl="0" indent="0" algn="l" rtl="0">
                <a:lnSpc>
                  <a:spcPct val="100000"/>
                </a:lnSpc>
                <a:spcBef>
                  <a:spcPts val="0"/>
                </a:spcBef>
                <a:spcAft>
                  <a:spcPts val="0"/>
                </a:spcAft>
                <a:buClr>
                  <a:srgbClr val="000000"/>
                </a:buClr>
                <a:buSzPts val="1467"/>
                <a:buFont typeface="Arial"/>
                <a:buNone/>
              </a:pPr>
              <a:endParaRPr sz="1000" b="0" i="0" u="none" strike="noStrike" cap="none" dirty="0">
                <a:solidFill>
                  <a:srgbClr val="A5A5A5"/>
                </a:solidFill>
                <a:latin typeface="Calibri" panose="020F0502020204030204" pitchFamily="34" charset="0"/>
                <a:ea typeface="Calibri"/>
                <a:cs typeface="Calibri" panose="020F0502020204030204" pitchFamily="34" charset="0"/>
                <a:sym typeface="Calibri"/>
              </a:endParaRPr>
            </a:p>
          </p:txBody>
        </p:sp>
        <p:pic>
          <p:nvPicPr>
            <p:cNvPr id="53" name="Google Shape;113;p2" descr="exzuberant: SBAR with light bulbs and spanners">
              <a:extLst>
                <a:ext uri="{FF2B5EF4-FFF2-40B4-BE49-F238E27FC236}">
                  <a16:creationId xmlns:a16="http://schemas.microsoft.com/office/drawing/2014/main" id="{C8C2E48E-FECC-4771-8891-D94ED467A0E4}"/>
                </a:ext>
              </a:extLst>
            </p:cNvPr>
            <p:cNvPicPr preferRelativeResize="0"/>
            <p:nvPr/>
          </p:nvPicPr>
          <p:blipFill rotWithShape="1">
            <a:blip r:embed="rId5">
              <a:alphaModFix/>
            </a:blip>
            <a:srcRect/>
            <a:stretch/>
          </p:blipFill>
          <p:spPr>
            <a:xfrm>
              <a:off x="8671368" y="852420"/>
              <a:ext cx="182880" cy="182880"/>
            </a:xfrm>
            <a:prstGeom prst="rect">
              <a:avLst/>
            </a:prstGeom>
            <a:noFill/>
            <a:ln>
              <a:noFill/>
            </a:ln>
          </p:spPr>
        </p:pic>
      </p:grpSp>
      <p:grpSp>
        <p:nvGrpSpPr>
          <p:cNvPr id="54" name="Google Shape;114;p2">
            <a:extLst>
              <a:ext uri="{FF2B5EF4-FFF2-40B4-BE49-F238E27FC236}">
                <a16:creationId xmlns:a16="http://schemas.microsoft.com/office/drawing/2014/main" id="{A160E106-13CE-4E91-BEA0-08AA598FD91C}"/>
              </a:ext>
            </a:extLst>
          </p:cNvPr>
          <p:cNvGrpSpPr/>
          <p:nvPr/>
        </p:nvGrpSpPr>
        <p:grpSpPr>
          <a:xfrm>
            <a:off x="3222464" y="1031789"/>
            <a:ext cx="3353444" cy="2880400"/>
            <a:chOff x="3222464" y="791289"/>
            <a:chExt cx="3353444" cy="2880400"/>
          </a:xfrm>
        </p:grpSpPr>
        <p:sp>
          <p:nvSpPr>
            <p:cNvPr id="55" name="Google Shape;115;p2">
              <a:extLst>
                <a:ext uri="{FF2B5EF4-FFF2-40B4-BE49-F238E27FC236}">
                  <a16:creationId xmlns:a16="http://schemas.microsoft.com/office/drawing/2014/main" id="{F098D4C6-3C8E-4570-9EB1-2CE9DFE9820D}"/>
                </a:ext>
              </a:extLst>
            </p:cNvPr>
            <p:cNvSpPr/>
            <p:nvPr/>
          </p:nvSpPr>
          <p:spPr>
            <a:xfrm>
              <a:off x="3222464" y="791289"/>
              <a:ext cx="3353444" cy="2880400"/>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2. Questions/Hypothesis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มีกลุ่มลูกค้า (</a:t>
              </a:r>
              <a:r>
                <a:rPr lang="en-US" sz="900" dirty="0">
                  <a:solidFill>
                    <a:schemeClr val="tx1"/>
                  </a:solidFill>
                  <a:latin typeface="Calibri" panose="020F0502020204030204" pitchFamily="34" charset="0"/>
                  <a:ea typeface="Tahoma"/>
                  <a:cs typeface="Calibri" panose="020F0502020204030204" pitchFamily="34" charset="0"/>
                  <a:sym typeface="Tahoma"/>
                </a:rPr>
                <a:t>Segments) </a:t>
              </a:r>
              <a:r>
                <a:rPr lang="th-TH" sz="900" dirty="0">
                  <a:solidFill>
                    <a:schemeClr val="tx1"/>
                  </a:solidFill>
                  <a:latin typeface="Calibri" panose="020F0502020204030204" pitchFamily="34" charset="0"/>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เราสามารถทำนายผลการอนุมัติบัตรเครดิต (</a:t>
              </a:r>
              <a:r>
                <a:rPr lang="en-US" sz="900" dirty="0">
                  <a:solidFill>
                    <a:schemeClr val="tx1"/>
                  </a:solidFill>
                  <a:latin typeface="Calibri" panose="020F0502020204030204" pitchFamily="34" charset="0"/>
                  <a:ea typeface="Tahoma"/>
                  <a:cs typeface="Calibri" panose="020F0502020204030204" pitchFamily="34" charset="0"/>
                  <a:sym typeface="Tahoma"/>
                </a:rPr>
                <a:t>Approved </a:t>
              </a:r>
              <a:r>
                <a:rPr lang="th-TH" sz="900" dirty="0">
                  <a:solidFill>
                    <a:schemeClr val="tx1"/>
                  </a:solidFill>
                  <a:latin typeface="Calibri" panose="020F0502020204030204" pitchFamily="34" charset="0"/>
                  <a:ea typeface="Tahoma"/>
                  <a:cs typeface="Calibri" panose="020F0502020204030204" pitchFamily="34" charset="0"/>
                  <a:sym typeface="Tahoma"/>
                </a:rPr>
                <a:t>หรือ </a:t>
              </a:r>
              <a:r>
                <a:rPr lang="en-US" sz="900" dirty="0">
                  <a:solidFill>
                    <a:schemeClr val="tx1"/>
                  </a:solidFill>
                  <a:latin typeface="Calibri" panose="020F0502020204030204" pitchFamily="34" charset="0"/>
                  <a:ea typeface="Tahoma"/>
                  <a:cs typeface="Calibri" panose="020F0502020204030204" pitchFamily="34" charset="0"/>
                  <a:sym typeface="Tahoma"/>
                </a:rPr>
                <a:t>Rejected) </a:t>
              </a:r>
              <a:r>
                <a:rPr lang="th-TH" sz="900" dirty="0">
                  <a:solidFill>
                    <a:schemeClr val="tx1"/>
                  </a:solidFill>
                  <a:latin typeface="Calibri" panose="020F0502020204030204" pitchFamily="34" charset="0"/>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a:p>
              <a:pPr marL="0" marR="0" lvl="0" indent="0" algn="l" rtl="0">
                <a:lnSpc>
                  <a:spcPct val="100000"/>
                </a:lnSpc>
                <a:spcBef>
                  <a:spcPts val="0"/>
                </a:spcBef>
                <a:spcAft>
                  <a:spcPts val="0"/>
                </a:spcAft>
                <a:buClr>
                  <a:srgbClr val="000000"/>
                </a:buClr>
                <a:buSzPts val="1467"/>
                <a:buFont typeface="Arial"/>
                <a:buNone/>
              </a:pPr>
              <a:endParaRPr lang="th-TH" sz="900" b="0" i="0" u="none" strike="noStrike" cap="none"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SMART</a:t>
              </a: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Objectives</a:t>
              </a:r>
              <a:endPar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เพิ่มยอดสินเชื่อ จากการอนุมิตบัตรเครดิต อย่างน้อย 5</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ภายใน 1 ปี ด้วยการปรับกลยุทธ์ด้านสินเชื่อ</a:t>
              </a:r>
            </a:p>
          </p:txBody>
        </p:sp>
        <p:pic>
          <p:nvPicPr>
            <p:cNvPr id="56" name="Google Shape;116;p2" descr="File:&lt;strong&gt;Icon&lt;/strong&gt;-round-&lt;strong&gt;Question&lt;/strong&gt; mark.svg - Wikipedia">
              <a:extLst>
                <a:ext uri="{FF2B5EF4-FFF2-40B4-BE49-F238E27FC236}">
                  <a16:creationId xmlns:a16="http://schemas.microsoft.com/office/drawing/2014/main" id="{BDB563ED-A32B-47D1-B095-3E6D5A159ADB}"/>
                </a:ext>
              </a:extLst>
            </p:cNvPr>
            <p:cNvPicPr preferRelativeResize="0"/>
            <p:nvPr/>
          </p:nvPicPr>
          <p:blipFill rotWithShape="1">
            <a:blip r:embed="rId6">
              <a:alphaModFix/>
            </a:blip>
            <a:srcRect/>
            <a:stretch/>
          </p:blipFill>
          <p:spPr>
            <a:xfrm>
              <a:off x="6351269" y="828241"/>
              <a:ext cx="182880" cy="182880"/>
            </a:xfrm>
            <a:prstGeom prst="rect">
              <a:avLst/>
            </a:prstGeom>
            <a:noFill/>
            <a:ln>
              <a:noFill/>
            </a:ln>
          </p:spPr>
        </p:pic>
      </p:grpSp>
      <p:grpSp>
        <p:nvGrpSpPr>
          <p:cNvPr id="57" name="Google Shape;120;p2">
            <a:extLst>
              <a:ext uri="{FF2B5EF4-FFF2-40B4-BE49-F238E27FC236}">
                <a16:creationId xmlns:a16="http://schemas.microsoft.com/office/drawing/2014/main" id="{C2AF7CCD-E64D-4B0E-A61E-B326DF68F0F2}"/>
              </a:ext>
            </a:extLst>
          </p:cNvPr>
          <p:cNvGrpSpPr/>
          <p:nvPr/>
        </p:nvGrpSpPr>
        <p:grpSpPr>
          <a:xfrm>
            <a:off x="1" y="3919724"/>
            <a:ext cx="3614792" cy="2927296"/>
            <a:chOff x="1" y="3670346"/>
            <a:chExt cx="3614792" cy="2927296"/>
          </a:xfrm>
        </p:grpSpPr>
        <p:pic>
          <p:nvPicPr>
            <p:cNvPr id="58" name="Google Shape;121;p2" descr="Wikipedia:WikiProject Medicine - Wikipedia">
              <a:extLst>
                <a:ext uri="{FF2B5EF4-FFF2-40B4-BE49-F238E27FC236}">
                  <a16:creationId xmlns:a16="http://schemas.microsoft.com/office/drawing/2014/main" id="{C9496F1A-15A5-4F15-8301-57ED72277B6D}"/>
                </a:ext>
              </a:extLst>
            </p:cNvPr>
            <p:cNvPicPr preferRelativeResize="0"/>
            <p:nvPr/>
          </p:nvPicPr>
          <p:blipFill rotWithShape="1">
            <a:blip r:embed="rId7">
              <a:alphaModFix/>
            </a:blip>
            <a:srcRect/>
            <a:stretch/>
          </p:blipFill>
          <p:spPr>
            <a:xfrm>
              <a:off x="3397608" y="3716993"/>
              <a:ext cx="182880" cy="182880"/>
            </a:xfrm>
            <a:prstGeom prst="rect">
              <a:avLst/>
            </a:prstGeom>
            <a:noFill/>
            <a:ln>
              <a:noFill/>
            </a:ln>
          </p:spPr>
        </p:pic>
        <p:sp>
          <p:nvSpPr>
            <p:cNvPr id="59" name="Google Shape;122;p2">
              <a:extLst>
                <a:ext uri="{FF2B5EF4-FFF2-40B4-BE49-F238E27FC236}">
                  <a16:creationId xmlns:a16="http://schemas.microsoft.com/office/drawing/2014/main" id="{0FAE133D-3DCB-4219-B545-4D7C32121CD5}"/>
                </a:ext>
              </a:extLst>
            </p:cNvPr>
            <p:cNvSpPr/>
            <p:nvPr/>
          </p:nvSpPr>
          <p:spPr>
            <a:xfrm>
              <a:off x="1" y="3670346"/>
              <a:ext cx="3614792"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5. Analysis/Model Development</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Analytics Methodology </a:t>
              </a: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EDA techniques</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การวิเคราะห์ความถี่และค่าสถิติเชิงพรรณนา (</a:t>
              </a:r>
              <a:r>
                <a:rPr lang="en-US" sz="900" dirty="0">
                  <a:solidFill>
                    <a:schemeClr val="tx1"/>
                  </a:solidFill>
                  <a:latin typeface="Calibri" panose="020F0502020204030204" pitchFamily="34" charset="0"/>
                  <a:ea typeface="Calibri"/>
                  <a:cs typeface="Calibri" panose="020F0502020204030204" pitchFamily="34" charset="0"/>
                  <a:sym typeface="Calibri"/>
                </a:rPr>
                <a:t>Univariate/</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Bivariate Analysis) </a:t>
              </a:r>
              <a:r>
                <a:rPr lang="th-TH" sz="900" dirty="0">
                  <a:solidFill>
                    <a:schemeClr val="tx1"/>
                  </a:solidFill>
                  <a:latin typeface="Calibri" panose="020F0502020204030204" pitchFamily="34" charset="0"/>
                  <a:ea typeface="Calibri"/>
                  <a:cs typeface="Calibri" panose="020F0502020204030204" pitchFamily="34" charset="0"/>
                  <a:sym typeface="Calibri"/>
                </a:rPr>
                <a:t>เพื่อดูความสัมพันธ์ของแต่ละคุณลักษณะกับผลการอนุมัติ</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Visualization strategy</a:t>
              </a:r>
              <a:r>
                <a:rPr lang="en-US" sz="900" dirty="0">
                  <a:solidFill>
                    <a:schemeClr val="tx1"/>
                  </a:solidFill>
                  <a:latin typeface="Calibri" panose="020F0502020204030204" pitchFamily="34" charset="0"/>
                  <a:ea typeface="Calibri"/>
                  <a:cs typeface="Calibri" panose="020F0502020204030204" pitchFamily="34" charset="0"/>
                  <a:sym typeface="Calibri"/>
                </a:rPr>
                <a:t>: Heatmap </a:t>
              </a:r>
              <a:r>
                <a:rPr lang="th-TH" sz="900" dirty="0">
                  <a:solidFill>
                    <a:schemeClr val="tx1"/>
                  </a:solidFill>
                  <a:latin typeface="Calibri" panose="020F0502020204030204" pitchFamily="34" charset="0"/>
                  <a:ea typeface="Calibri"/>
                  <a:cs typeface="Calibri" panose="020F0502020204030204" pitchFamily="34" charset="0"/>
                  <a:sym typeface="Calibri"/>
                </a:rPr>
                <a:t>สำหรับ </a:t>
              </a:r>
              <a:r>
                <a:rPr lang="en-US" sz="900" dirty="0">
                  <a:solidFill>
                    <a:schemeClr val="tx1"/>
                  </a:solidFill>
                  <a:latin typeface="Calibri" panose="020F0502020204030204" pitchFamily="34" charset="0"/>
                  <a:ea typeface="Calibri"/>
                  <a:cs typeface="Calibri" panose="020F0502020204030204" pitchFamily="34" charset="0"/>
                  <a:sym typeface="Calibri"/>
                </a:rPr>
                <a:t>Correlation Matrix</a:t>
              </a:r>
              <a:endParaRPr lang="en-US" sz="900" dirty="0">
                <a:solidFill>
                  <a:srgbClr val="FF0000"/>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Segmentation approach</a:t>
              </a:r>
              <a:r>
                <a:rPr lang="en-US" sz="900" dirty="0">
                  <a:solidFill>
                    <a:schemeClr val="tx1"/>
                  </a:solidFill>
                  <a:latin typeface="Calibri" panose="020F0502020204030204" pitchFamily="34" charset="0"/>
                  <a:ea typeface="Calibri"/>
                  <a:cs typeface="Calibri" panose="020F0502020204030204" pitchFamily="34" charset="0"/>
                  <a:sym typeface="Calibri"/>
                </a:rPr>
                <a:t>: </a:t>
              </a:r>
              <a:r>
                <a:rPr lang="th-TH" sz="900" dirty="0">
                  <a:solidFill>
                    <a:schemeClr val="tx1"/>
                  </a:solidFill>
                  <a:latin typeface="Calibri" panose="020F0502020204030204" pitchFamily="34" charset="0"/>
                  <a:ea typeface="Calibri"/>
                  <a:cs typeface="Calibri" panose="020F0502020204030204" pitchFamily="34" charset="0"/>
                  <a:sym typeface="Calibri"/>
                </a:rPr>
                <a:t>การจัดกลุ่มลูกค้าตามโปรไฟล์ความเสี่ยง (</a:t>
              </a:r>
              <a:r>
                <a:rPr lang="en-US" sz="900" dirty="0">
                  <a:solidFill>
                    <a:schemeClr val="tx1"/>
                  </a:solidFill>
                  <a:latin typeface="Calibri" panose="020F0502020204030204" pitchFamily="34" charset="0"/>
                  <a:ea typeface="Calibri"/>
                  <a:cs typeface="Calibri" panose="020F0502020204030204" pitchFamily="34" charset="0"/>
                  <a:sym typeface="Calibri"/>
                </a:rPr>
                <a:t>Risk Profiles)</a:t>
              </a:r>
            </a:p>
            <a:p>
              <a:pPr marL="0" marR="0" lvl="0" indent="0" algn="l" rtl="0">
                <a:lnSpc>
                  <a:spcPct val="100000"/>
                </a:lnSpc>
                <a:spcBef>
                  <a:spcPts val="0"/>
                </a:spcBef>
                <a:spcAft>
                  <a:spcPts val="0"/>
                </a:spcAft>
                <a:buClr>
                  <a:srgbClr val="000000"/>
                </a:buClr>
                <a:buSzPts val="1467"/>
                <a:buFont typeface="Arial"/>
                <a:buNone/>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 Modeling Methodology </a:t>
              </a:r>
            </a:p>
            <a:p>
              <a:pPr marL="171450" marR="0" lvl="0" indent="-171450" algn="l" rtl="0">
                <a:lnSpc>
                  <a:spcPct val="100000"/>
                </a:lnSpc>
                <a:spcBef>
                  <a:spcPts val="0"/>
                </a:spcBef>
                <a:spcAft>
                  <a:spcPts val="0"/>
                </a:spcAft>
                <a:buClr>
                  <a:srgbClr val="000000"/>
                </a:buClr>
                <a:buSzPts val="1467"/>
                <a:buFontTx/>
                <a:buChar char="-"/>
              </a:pPr>
              <a:r>
                <a:rPr lang="en-US" sz="900" b="1" dirty="0">
                  <a:solidFill>
                    <a:schemeClr val="tx1"/>
                  </a:solidFill>
                  <a:latin typeface="Calibri" panose="020F0502020204030204" pitchFamily="34" charset="0"/>
                  <a:ea typeface="Calibri"/>
                  <a:cs typeface="Calibri" panose="020F0502020204030204" pitchFamily="34" charset="0"/>
                  <a:sym typeface="Calibri"/>
                </a:rPr>
                <a:t>Algorithm selection</a:t>
              </a:r>
              <a:r>
                <a:rPr lang="en-US" sz="900" dirty="0">
                  <a:solidFill>
                    <a:schemeClr val="tx1"/>
                  </a:solidFill>
                  <a:latin typeface="Calibri" panose="020F0502020204030204" pitchFamily="34" charset="0"/>
                  <a:ea typeface="Calibri"/>
                  <a:cs typeface="Calibri" panose="020F0502020204030204" pitchFamily="34" charset="0"/>
                  <a:sym typeface="Calibri"/>
                </a:rPr>
                <a:t>: Classification Algorithms </a:t>
              </a:r>
              <a:r>
                <a:rPr lang="th-TH" sz="900" dirty="0">
                  <a:solidFill>
                    <a:schemeClr val="tx1"/>
                  </a:solidFill>
                  <a:latin typeface="Calibri" panose="020F0502020204030204" pitchFamily="34" charset="0"/>
                  <a:ea typeface="Calibri"/>
                  <a:cs typeface="Calibri" panose="020F0502020204030204" pitchFamily="34" charset="0"/>
                  <a:sym typeface="Calibri"/>
                </a:rPr>
                <a:t>- </a:t>
              </a:r>
              <a:r>
                <a:rPr lang="en-US" sz="900" dirty="0">
                  <a:solidFill>
                    <a:schemeClr val="tx1"/>
                  </a:solidFill>
                  <a:latin typeface="Calibri" panose="020F0502020204030204" pitchFamily="34" charset="0"/>
                  <a:ea typeface="Calibri"/>
                  <a:cs typeface="Calibri" panose="020F0502020204030204" pitchFamily="34" charset="0"/>
                  <a:sym typeface="Calibri"/>
                </a:rPr>
                <a:t>Logistic Regression</a:t>
              </a: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467"/>
              </a:pPr>
              <a:endParaRPr lang="en-US"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th-TH" sz="900" b="1" dirty="0">
                  <a:solidFill>
                    <a:schemeClr val="tx1"/>
                  </a:solidFill>
                  <a:latin typeface="Calibri" panose="020F0502020204030204" pitchFamily="34" charset="0"/>
                  <a:ea typeface="Calibri"/>
                  <a:cs typeface="Calibri" panose="020F0502020204030204" pitchFamily="34" charset="0"/>
                  <a:sym typeface="Calibri"/>
                </a:rPr>
                <a:t>- </a:t>
              </a:r>
              <a:r>
                <a:rPr lang="en-US" sz="900" b="1" dirty="0">
                  <a:solidFill>
                    <a:schemeClr val="tx1"/>
                  </a:solidFill>
                  <a:latin typeface="Calibri" panose="020F0502020204030204" pitchFamily="34" charset="0"/>
                  <a:ea typeface="Calibri"/>
                  <a:cs typeface="Calibri" panose="020F0502020204030204" pitchFamily="34" charset="0"/>
                  <a:sym typeface="Calibri"/>
                </a:rPr>
                <a:t>Training, hyperparameter tuning, evaluation metric: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แบ่งข้อมูลเป็น </a:t>
              </a:r>
              <a:r>
                <a:rPr lang="en-US" sz="900" dirty="0">
                  <a:solidFill>
                    <a:schemeClr val="tx1"/>
                  </a:solidFill>
                  <a:latin typeface="Calibri" panose="020F0502020204030204" pitchFamily="34" charset="0"/>
                  <a:ea typeface="Calibri"/>
                  <a:cs typeface="Calibri" panose="020F0502020204030204" pitchFamily="34" charset="0"/>
                  <a:sym typeface="Calibri"/>
                </a:rPr>
                <a:t>Training, </a:t>
              </a:r>
              <a:r>
                <a:rPr lang="th-TH" sz="900" dirty="0">
                  <a:solidFill>
                    <a:schemeClr val="tx1"/>
                  </a:solidFill>
                  <a:latin typeface="Calibri" panose="020F0502020204030204" pitchFamily="34" charset="0"/>
                  <a:ea typeface="Calibri"/>
                  <a:cs typeface="Calibri" panose="020F0502020204030204" pitchFamily="34" charset="0"/>
                  <a:sym typeface="Calibri"/>
                </a:rPr>
                <a:t>และ </a:t>
              </a:r>
              <a:r>
                <a:rPr lang="en-US" sz="900" dirty="0">
                  <a:solidFill>
                    <a:schemeClr val="tx1"/>
                  </a:solidFill>
                  <a:latin typeface="Calibri" panose="020F0502020204030204" pitchFamily="34" charset="0"/>
                  <a:ea typeface="Calibri"/>
                  <a:cs typeface="Calibri" panose="020F0502020204030204" pitchFamily="34" charset="0"/>
                  <a:sym typeface="Calibri"/>
                </a:rPr>
                <a:t>Test Sets (Cross-Validation)</a:t>
              </a:r>
              <a:r>
                <a:rPr lang="th-TH" sz="900" dirty="0">
                  <a:solidFill>
                    <a:schemeClr val="tx1"/>
                  </a:solidFill>
                  <a:latin typeface="Calibri" panose="020F0502020204030204" pitchFamily="34" charset="0"/>
                  <a:ea typeface="Calibri"/>
                  <a:cs typeface="Calibri" panose="020F0502020204030204" pitchFamily="34" charset="0"/>
                  <a:sym typeface="Calibri"/>
                </a:rPr>
                <a:t> </a:t>
              </a:r>
            </a:p>
            <a:p>
              <a:pPr marL="0" marR="0" lvl="0" indent="0" algn="l" rtl="0">
                <a:lnSpc>
                  <a:spcPct val="100000"/>
                </a:lnSpc>
                <a:spcBef>
                  <a:spcPts val="0"/>
                </a:spcBef>
                <a:spcAft>
                  <a:spcPts val="0"/>
                </a:spcAft>
                <a:buClr>
                  <a:srgbClr val="000000"/>
                </a:buClr>
                <a:buSzPts val="1467"/>
                <a:buFont typeface="Arial"/>
                <a:buNone/>
              </a:pPr>
              <a:r>
                <a:rPr lang="th-TH" sz="900" dirty="0">
                  <a:solidFill>
                    <a:schemeClr val="tx1"/>
                  </a:solidFill>
                  <a:latin typeface="Calibri" panose="020F0502020204030204" pitchFamily="34" charset="0"/>
                  <a:ea typeface="Calibri"/>
                  <a:cs typeface="Calibri" panose="020F0502020204030204" pitchFamily="34" charset="0"/>
                  <a:sym typeface="Calibri"/>
                </a:rPr>
                <a:t>   ** </a:t>
              </a:r>
              <a:r>
                <a:rPr lang="en-US" sz="900" dirty="0">
                  <a:solidFill>
                    <a:schemeClr val="tx1"/>
                  </a:solidFill>
                  <a:latin typeface="Calibri" panose="020F0502020204030204" pitchFamily="34" charset="0"/>
                  <a:ea typeface="Calibri"/>
                  <a:cs typeface="Calibri" panose="020F0502020204030204" pitchFamily="34" charset="0"/>
                  <a:sym typeface="Calibri"/>
                </a:rPr>
                <a:t>Tuning: Grid Search </a:t>
              </a:r>
              <a:r>
                <a:rPr lang="th-TH" sz="900" dirty="0">
                  <a:solidFill>
                    <a:schemeClr val="tx1"/>
                  </a:solidFill>
                  <a:latin typeface="Calibri" panose="020F0502020204030204" pitchFamily="34" charset="0"/>
                  <a:ea typeface="Calibri"/>
                  <a:cs typeface="Calibri" panose="020F0502020204030204" pitchFamily="34" charset="0"/>
                  <a:sym typeface="Calibri"/>
                </a:rPr>
                <a:t>เพื่อหา </a:t>
              </a:r>
              <a:r>
                <a:rPr lang="en-US" sz="900" dirty="0">
                  <a:solidFill>
                    <a:schemeClr val="tx1"/>
                  </a:solidFill>
                  <a:latin typeface="Calibri" panose="020F0502020204030204" pitchFamily="34" charset="0"/>
                  <a:ea typeface="Calibri"/>
                  <a:cs typeface="Calibri" panose="020F0502020204030204" pitchFamily="34" charset="0"/>
                  <a:sym typeface="Calibri"/>
                </a:rPr>
                <a:t>Hyperparameters </a:t>
              </a:r>
              <a:r>
                <a:rPr lang="th-TH" sz="900" dirty="0">
                  <a:solidFill>
                    <a:schemeClr val="tx1"/>
                  </a:solidFill>
                  <a:latin typeface="Calibri" panose="020F0502020204030204" pitchFamily="34" charset="0"/>
                  <a:ea typeface="Calibri"/>
                  <a:cs typeface="Calibri" panose="020F0502020204030204" pitchFamily="34" charset="0"/>
                  <a:sym typeface="Calibri"/>
                </a:rPr>
                <a:t>ที่เหมาะสมที่สุด</a:t>
              </a:r>
            </a:p>
            <a:p>
              <a:pPr marL="0" marR="0" lvl="0" indent="0" algn="l" rtl="0">
                <a:lnSpc>
                  <a:spcPct val="100000"/>
                </a:lnSpc>
                <a:spcBef>
                  <a:spcPts val="0"/>
                </a:spcBef>
                <a:spcAft>
                  <a:spcPts val="0"/>
                </a:spcAft>
                <a:buClr>
                  <a:srgbClr val="000000"/>
                </a:buClr>
                <a:buSzPts val="1467"/>
                <a:buFont typeface="Arial"/>
                <a:buNone/>
              </a:pPr>
              <a:endParaRPr lang="th-TH"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r>
                <a:rPr lang="en-US" sz="900" b="1" dirty="0">
                  <a:solidFill>
                    <a:schemeClr val="tx1"/>
                  </a:solidFill>
                  <a:latin typeface="Calibri" panose="020F0502020204030204" pitchFamily="34" charset="0"/>
                  <a:ea typeface="Calibri"/>
                  <a:cs typeface="Calibri" panose="020F0502020204030204" pitchFamily="34" charset="0"/>
                  <a:sym typeface="Calibri"/>
                </a:rPr>
                <a:t>Evaluation Metric</a:t>
              </a:r>
              <a:r>
                <a:rPr lang="en-US" sz="900" dirty="0">
                  <a:solidFill>
                    <a:schemeClr val="tx1"/>
                  </a:solidFill>
                  <a:latin typeface="Calibri" panose="020F0502020204030204" pitchFamily="34" charset="0"/>
                  <a:ea typeface="Calibri"/>
                  <a:cs typeface="Calibri" panose="020F0502020204030204" pitchFamily="34" charset="0"/>
                  <a:sym typeface="Calibri"/>
                </a:rPr>
                <a:t>: Accuracy, Precision, Recall, F1-Score</a:t>
              </a:r>
              <a:endParaRPr sz="900"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67"/>
                <a:buFont typeface="Arial"/>
                <a:buNone/>
              </a:pPr>
              <a:endParaRPr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p:txBody>
        </p:sp>
      </p:grpSp>
      <p:grpSp>
        <p:nvGrpSpPr>
          <p:cNvPr id="60" name="Google Shape;123;p2">
            <a:extLst>
              <a:ext uri="{FF2B5EF4-FFF2-40B4-BE49-F238E27FC236}">
                <a16:creationId xmlns:a16="http://schemas.microsoft.com/office/drawing/2014/main" id="{6001D94D-819C-48B7-9F61-7986E83989F0}"/>
              </a:ext>
            </a:extLst>
          </p:cNvPr>
          <p:cNvGrpSpPr/>
          <p:nvPr/>
        </p:nvGrpSpPr>
        <p:grpSpPr>
          <a:xfrm>
            <a:off x="8923350" y="3919722"/>
            <a:ext cx="3256264" cy="2927296"/>
            <a:chOff x="8923350" y="3670344"/>
            <a:chExt cx="3256264" cy="2927296"/>
          </a:xfrm>
        </p:grpSpPr>
        <p:pic>
          <p:nvPicPr>
            <p:cNvPr id="61" name="Google Shape;124;p2" descr="File:TK archive &lt;strong&gt;icon&lt;/strong&gt;.svg - Wikimedia Commons">
              <a:extLst>
                <a:ext uri="{FF2B5EF4-FFF2-40B4-BE49-F238E27FC236}">
                  <a16:creationId xmlns:a16="http://schemas.microsoft.com/office/drawing/2014/main" id="{375AEF3A-3F68-4171-AEB0-17F7FB85FC2E}"/>
                </a:ext>
              </a:extLst>
            </p:cNvPr>
            <p:cNvPicPr preferRelativeResize="0"/>
            <p:nvPr/>
          </p:nvPicPr>
          <p:blipFill rotWithShape="1">
            <a:blip r:embed="rId8">
              <a:alphaModFix/>
            </a:blip>
            <a:srcRect/>
            <a:stretch/>
          </p:blipFill>
          <p:spPr>
            <a:xfrm>
              <a:off x="11938539" y="3734134"/>
              <a:ext cx="182880" cy="182880"/>
            </a:xfrm>
            <a:prstGeom prst="rect">
              <a:avLst/>
            </a:prstGeom>
            <a:noFill/>
            <a:ln>
              <a:noFill/>
            </a:ln>
          </p:spPr>
        </p:pic>
        <p:sp>
          <p:nvSpPr>
            <p:cNvPr id="62" name="Google Shape;125;p2">
              <a:extLst>
                <a:ext uri="{FF2B5EF4-FFF2-40B4-BE49-F238E27FC236}">
                  <a16:creationId xmlns:a16="http://schemas.microsoft.com/office/drawing/2014/main" id="{6494BA4B-BCB9-42DD-8082-F6CB777BFB28}"/>
                </a:ext>
              </a:extLst>
            </p:cNvPr>
            <p:cNvSpPr/>
            <p:nvPr/>
          </p:nvSpPr>
          <p:spPr>
            <a:xfrm>
              <a:off x="8923350" y="3670344"/>
              <a:ext cx="3256264"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7. Recommendation/Action and Impact</a:t>
              </a:r>
              <a:endParaRPr lang="en-US" sz="9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endPar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should we do with the findings?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Action</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นำแบบจำลองที่ปรับปรุงแล้วไปใช้งาน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Deploy)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ในรูปแบบของ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API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หรือ </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Service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เพื่อให้ระบบของธนาคารสามารถเรียกใช้ในการตัดสินใจอนุมัติเบื้องต้นโดยอัตโนมัติ</a:t>
              </a:r>
            </a:p>
            <a:p>
              <a:pPr marL="0" marR="0" lvl="0" indent="0" algn="l" rtl="0">
                <a:lnSpc>
                  <a:spcPct val="100000"/>
                </a:lnSpc>
                <a:spcBef>
                  <a:spcPts val="0"/>
                </a:spcBef>
                <a:spcAft>
                  <a:spcPts val="0"/>
                </a:spcAft>
                <a:buClr>
                  <a:srgbClr val="000000"/>
                </a:buClr>
                <a:buSzPts val="2000"/>
                <a:buFont typeface="Arial"/>
                <a:buNone/>
              </a:pPr>
              <a:endPar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2000"/>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What are the impacts? </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Operational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ลดเวลาในการตัดสินใจจากชั่วโมง/วัน เหลือเพียงวินาที</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Business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ลดการเกิดหนี้เสีย (ลดความเสี่ยง) เนื่องจากมีความแม่นยำในการคัดกรองมากขึ้น และเพิ่มโอกาสในการอนุมัติลูกค้าที่มีคุณภาพเร็วขึ้น (เพิ่มกำไร)</a:t>
              </a:r>
            </a:p>
            <a:p>
              <a:pPr marL="0" marR="0" lvl="0" indent="0" algn="l" rtl="0">
                <a:lnSpc>
                  <a:spcPct val="100000"/>
                </a:lnSpc>
                <a:spcBef>
                  <a:spcPts val="0"/>
                </a:spcBef>
                <a:spcAft>
                  <a:spcPts val="0"/>
                </a:spcAft>
                <a:buClr>
                  <a:srgbClr val="000000"/>
                </a:buClr>
                <a:buSzPts val="2000"/>
                <a:buFont typeface="Arial"/>
                <a:buNone/>
              </a:pPr>
              <a:r>
                <a:rPr lang="th-TH"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en-US" sz="900" b="1" i="0" u="none" strike="noStrike" cap="none" dirty="0">
                  <a:solidFill>
                    <a:schemeClr val="tx1"/>
                  </a:solidFill>
                  <a:latin typeface="Calibri" panose="020F0502020204030204" pitchFamily="34" charset="0"/>
                  <a:ea typeface="Calibri"/>
                  <a:cs typeface="Calibri" panose="020F0502020204030204" pitchFamily="34" charset="0"/>
                  <a:sym typeface="Calibri"/>
                </a:rPr>
                <a:t>Customer Impact</a:t>
              </a:r>
              <a:r>
                <a:rPr lang="en-US" sz="900" i="0" u="none" strike="noStrike" cap="none" dirty="0">
                  <a:solidFill>
                    <a:schemeClr val="tx1"/>
                  </a:solidFill>
                  <a:latin typeface="Calibri" panose="020F0502020204030204" pitchFamily="34" charset="0"/>
                  <a:ea typeface="Calibri"/>
                  <a:cs typeface="Calibri" panose="020F0502020204030204" pitchFamily="34" charset="0"/>
                  <a:sym typeface="Calibri"/>
                </a:rPr>
                <a:t>: </a:t>
              </a:r>
              <a:r>
                <a:rPr lang="th-TH" sz="900" i="0" u="none" strike="noStrike" cap="none" dirty="0">
                  <a:solidFill>
                    <a:schemeClr val="tx1"/>
                  </a:solidFill>
                  <a:latin typeface="Calibri" panose="020F0502020204030204" pitchFamily="34" charset="0"/>
                  <a:ea typeface="Calibri"/>
                  <a:cs typeface="Calibri" panose="020F0502020204030204" pitchFamily="34" charset="0"/>
                  <a:sym typeface="Calibri"/>
                </a:rPr>
                <a:t>ผู้สมัครได้รับผลการตัดสินใจรวดเร็วขึ้น ทำให้ประสบการณ์การใช้งานดีขึ้น</a:t>
              </a:r>
            </a:p>
            <a:p>
              <a:pPr marL="0" marR="0" lvl="0" indent="0" algn="l" rtl="0">
                <a:lnSpc>
                  <a:spcPct val="100000"/>
                </a:lnSpc>
                <a:spcBef>
                  <a:spcPts val="0"/>
                </a:spcBef>
                <a:spcAft>
                  <a:spcPts val="0"/>
                </a:spcAft>
                <a:buClr>
                  <a:srgbClr val="000000"/>
                </a:buClr>
                <a:buSzPts val="2000"/>
                <a:buFont typeface="Arial"/>
                <a:buNone/>
              </a:pPr>
              <a:endParaRPr sz="9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grpSp>
      <p:grpSp>
        <p:nvGrpSpPr>
          <p:cNvPr id="63" name="Google Shape;126;p2">
            <a:extLst>
              <a:ext uri="{FF2B5EF4-FFF2-40B4-BE49-F238E27FC236}">
                <a16:creationId xmlns:a16="http://schemas.microsoft.com/office/drawing/2014/main" id="{36AD747E-97BB-482F-A851-0D378F61419C}"/>
              </a:ext>
            </a:extLst>
          </p:cNvPr>
          <p:cNvGrpSpPr/>
          <p:nvPr/>
        </p:nvGrpSpPr>
        <p:grpSpPr>
          <a:xfrm>
            <a:off x="3614793" y="3919723"/>
            <a:ext cx="5302090" cy="2927296"/>
            <a:chOff x="3614793" y="3670345"/>
            <a:chExt cx="5302090" cy="2927296"/>
          </a:xfrm>
        </p:grpSpPr>
        <p:sp>
          <p:nvSpPr>
            <p:cNvPr id="64" name="Google Shape;127;p2">
              <a:extLst>
                <a:ext uri="{FF2B5EF4-FFF2-40B4-BE49-F238E27FC236}">
                  <a16:creationId xmlns:a16="http://schemas.microsoft.com/office/drawing/2014/main" id="{0C9A25A4-B534-4AA3-8C73-1970763B5D88}"/>
                </a:ext>
              </a:extLst>
            </p:cNvPr>
            <p:cNvSpPr/>
            <p:nvPr/>
          </p:nvSpPr>
          <p:spPr>
            <a:xfrm>
              <a:off x="3614793" y="3670345"/>
              <a:ext cx="5302090" cy="2927296"/>
            </a:xfrm>
            <a:prstGeom prst="rect">
              <a:avLst/>
            </a:prstGeom>
            <a:noFill/>
            <a:ln w="12700" cap="flat" cmpd="sng">
              <a:solidFill>
                <a:srgbClr val="A5A5A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000" b="1" i="0" u="none" strike="noStrike" cap="none" dirty="0">
                  <a:solidFill>
                    <a:schemeClr val="tx1"/>
                  </a:solidFill>
                  <a:latin typeface="Calibri" panose="020F0502020204030204" pitchFamily="34" charset="0"/>
                  <a:ea typeface="Calibri"/>
                  <a:cs typeface="Calibri" panose="020F0502020204030204" pitchFamily="34" charset="0"/>
                  <a:sym typeface="Calibri"/>
                </a:rPr>
                <a:t>6. Findings and Insights</a:t>
              </a:r>
              <a:endParaRPr sz="10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endParaRPr sz="6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en-US" sz="900" b="1" dirty="0">
                  <a:solidFill>
                    <a:schemeClr val="tx1"/>
                  </a:solidFill>
                  <a:latin typeface="Calibri" panose="020F0502020204030204" pitchFamily="34" charset="0"/>
                  <a:ea typeface="Tahoma"/>
                  <a:cs typeface="Calibri" panose="020F0502020204030204" pitchFamily="34" charset="0"/>
                  <a:sym typeface="Tahoma"/>
                </a:rPr>
                <a:t>• Business Insights </a:t>
              </a:r>
            </a:p>
            <a:p>
              <a:pPr marL="171450" lvl="0" indent="-171450" algn="l" rtl="0">
                <a:spcBef>
                  <a:spcPts val="0"/>
                </a:spcBef>
                <a:spcAft>
                  <a:spcPts val="0"/>
                </a:spcAft>
                <a:buClr>
                  <a:schemeClr val="dk1"/>
                </a:buClr>
                <a:buFontTx/>
                <a:buChar char="-"/>
              </a:pPr>
              <a:r>
                <a:rPr lang="th-TH" sz="900" dirty="0">
                  <a:solidFill>
                    <a:schemeClr val="tx1"/>
                  </a:solidFill>
                  <a:latin typeface="Calibri" panose="020F0502020204030204" pitchFamily="34" charset="0"/>
                  <a:ea typeface="Tahoma"/>
                  <a:cs typeface="Calibri" panose="020F0502020204030204" pitchFamily="34" charset="0"/>
                  <a:sym typeface="Tahoma"/>
                </a:rPr>
                <a:t>คุณลักษณะหลักที่ขับเคลื่อนผลการอนุมัติ (</a:t>
              </a:r>
              <a:r>
                <a:rPr lang="en-US" sz="900" dirty="0">
                  <a:solidFill>
                    <a:schemeClr val="tx1"/>
                  </a:solidFill>
                  <a:latin typeface="Calibri" panose="020F0502020204030204" pitchFamily="34" charset="0"/>
                  <a:ea typeface="Tahoma"/>
                  <a:cs typeface="Calibri" panose="020F0502020204030204" pitchFamily="34" charset="0"/>
                  <a:sym typeface="Tahoma"/>
                </a:rPr>
                <a:t>Feature Importance) </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171450" lvl="0" indent="-171450" algn="l" rtl="0">
                <a:spcBef>
                  <a:spcPts val="0"/>
                </a:spcBef>
                <a:spcAft>
                  <a:spcPts val="0"/>
                </a:spcAft>
                <a:buClr>
                  <a:schemeClr val="dk1"/>
                </a:buClr>
                <a:buFontTx/>
                <a:buChar char="-"/>
              </a:pP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ปัจจัยด้าน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ระบุกลุ่มลูกค้าที่มีความเสี่ยงสูง/ต่ำ ที่ชัดเจนในชุดข้อมูล</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ข้อสรุปเชิงธุรกิจ: ปัจจุบัน </a:t>
              </a:r>
              <a:r>
                <a:rPr lang="en-US" sz="900" dirty="0">
                  <a:solidFill>
                    <a:schemeClr val="tx1"/>
                  </a:solidFill>
                  <a:latin typeface="Calibri" panose="020F0502020204030204" pitchFamily="34" charset="0"/>
                  <a:ea typeface="Tahoma"/>
                  <a:cs typeface="Calibri" panose="020F0502020204030204" pitchFamily="34" charset="0"/>
                  <a:sym typeface="Tahoma"/>
                </a:rPr>
                <a:t>Credit Score </a:t>
              </a:r>
              <a:r>
                <a:rPr lang="th-TH" sz="900" dirty="0">
                  <a:solidFill>
                    <a:schemeClr val="tx1"/>
                  </a:solidFill>
                  <a:latin typeface="Calibri" panose="020F0502020204030204" pitchFamily="34" charset="0"/>
                  <a:ea typeface="Tahoma"/>
                  <a:cs typeface="Calibri" panose="020F0502020204030204" pitchFamily="34" charset="0"/>
                  <a:sym typeface="Tahoma"/>
                </a:rPr>
                <a:t>เป็นปัจจัยขับเคลื่อนหลัก (</a:t>
              </a:r>
              <a:r>
                <a:rPr lang="en-US" sz="900" dirty="0">
                  <a:solidFill>
                    <a:schemeClr val="tx1"/>
                  </a:solidFill>
                  <a:latin typeface="Calibri" panose="020F0502020204030204" pitchFamily="34" charset="0"/>
                  <a:ea typeface="Tahoma"/>
                  <a:cs typeface="Calibri" panose="020F0502020204030204" pitchFamily="34" charset="0"/>
                  <a:sym typeface="Tahoma"/>
                </a:rPr>
                <a:t>Primary Driver) </a:t>
              </a:r>
              <a:r>
                <a:rPr lang="th-TH" sz="900" dirty="0">
                  <a:solidFill>
                    <a:schemeClr val="tx1"/>
                  </a:solidFill>
                  <a:latin typeface="Calibri" panose="020F0502020204030204" pitchFamily="34" charset="0"/>
                  <a:ea typeface="Tahoma"/>
                  <a:cs typeface="Calibri" panose="020F0502020204030204" pitchFamily="34" charset="0"/>
                  <a:sym typeface="Tahoma"/>
                </a:rPr>
                <a:t>ในกระบวนการอนุมัติ ทำให้เกิดการแบ่งกลุ่มลูกค้าเป็นสองขั้วอย่างมีประสิทธิภาพ</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แนวโน้มและรูปแบบของผู้สมัครที่ถูกอนุมัติ/ปฏิเสธ</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 </a:t>
              </a:r>
              <a:r>
                <a:rPr lang="th-TH" sz="900" b="1" dirty="0">
                  <a:solidFill>
                    <a:schemeClr val="tx1"/>
                  </a:solidFill>
                  <a:latin typeface="Calibri" panose="020F0502020204030204" pitchFamily="34" charset="0"/>
                  <a:ea typeface="Tahoma"/>
                  <a:cs typeface="Calibri" panose="020F0502020204030204" pitchFamily="34" charset="0"/>
                  <a:sym typeface="Tahoma"/>
                </a:rPr>
                <a:t>คำตอบ</a:t>
              </a:r>
              <a:r>
                <a:rPr lang="th-TH" sz="900" dirty="0">
                  <a:solidFill>
                    <a:schemeClr val="tx1"/>
                  </a:solidFill>
                  <a:latin typeface="Calibri" panose="020F0502020204030204" pitchFamily="34" charset="0"/>
                  <a:ea typeface="Tahoma"/>
                  <a:cs typeface="Calibri" panose="020F0502020204030204" pitchFamily="34" charset="0"/>
                  <a:sym typeface="Tahoma"/>
                </a:rPr>
                <a:t> ประวัติความเสี่ยง (</a:t>
              </a:r>
              <a:r>
                <a:rPr lang="en-US" sz="900" dirty="0">
                  <a:solidFill>
                    <a:schemeClr val="tx1"/>
                  </a:solidFill>
                  <a:latin typeface="Calibri" panose="020F0502020204030204" pitchFamily="34" charset="0"/>
                  <a:ea typeface="Tahoma"/>
                  <a:cs typeface="Calibri" panose="020F0502020204030204" pitchFamily="34" charset="0"/>
                  <a:sym typeface="Tahoma"/>
                </a:rPr>
                <a:t>PriorDefault)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YearsEmployed) </a:t>
              </a:r>
              <a:r>
                <a:rPr lang="th-TH" sz="900" dirty="0">
                  <a:solidFill>
                    <a:schemeClr val="tx1"/>
                  </a:solidFill>
                  <a:latin typeface="Calibri" panose="020F0502020204030204" pitchFamily="34" charset="0"/>
                  <a:ea typeface="Tahoma"/>
                  <a:cs typeface="Calibri" panose="020F0502020204030204" pitchFamily="34" charset="0"/>
                  <a:sym typeface="Tahoma"/>
                </a:rPr>
                <a:t>เป็นคุณลักษณะหลักที่ขับเคลื่อนผลการตัดสินใจอนุมัติบัตรเครดิต ซึ่งตอบคำถามเชิงวิเคราะห์ที่ว่า "คุณลักษณะใดของผู้สมัครมีความสัมพันธ์กับการอนุมัติมากที่สุด"</a:t>
              </a:r>
            </a:p>
            <a:p>
              <a:pPr marL="0" lvl="0" indent="0" algn="l" rtl="0">
                <a:spcBef>
                  <a:spcPts val="0"/>
                </a:spcBef>
                <a:spcAft>
                  <a:spcPts val="0"/>
                </a:spcAft>
                <a:buClr>
                  <a:schemeClr val="dk1"/>
                </a:buClr>
                <a:buFont typeface="Arial"/>
                <a:buNone/>
              </a:pP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b="1" dirty="0">
                  <a:solidFill>
                    <a:schemeClr val="tx1"/>
                  </a:solidFill>
                  <a:latin typeface="Calibri" panose="020F0502020204030204" pitchFamily="34" charset="0"/>
                  <a:ea typeface="Tahoma"/>
                  <a:cs typeface="Calibri" panose="020F0502020204030204" pitchFamily="34" charset="0"/>
                  <a:sym typeface="Tahoma"/>
                </a:rPr>
                <a:t>• </a:t>
              </a:r>
              <a:r>
                <a:rPr lang="en-US" sz="900" b="1" dirty="0">
                  <a:solidFill>
                    <a:schemeClr val="tx1"/>
                  </a:solidFill>
                  <a:latin typeface="Calibri" panose="020F0502020204030204" pitchFamily="34" charset="0"/>
                  <a:ea typeface="Tahoma"/>
                  <a:cs typeface="Calibri" panose="020F0502020204030204" pitchFamily="34" charset="0"/>
                  <a:sym typeface="Tahoma"/>
                </a:rPr>
                <a:t>Predictive Results </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ประสิทธิภาพของแบบจำลองที่ด้ (</a:t>
              </a:r>
              <a:r>
                <a:rPr lang="en-US" sz="900" dirty="0">
                  <a:solidFill>
                    <a:schemeClr val="tx1"/>
                  </a:solidFill>
                  <a:latin typeface="Calibri" panose="020F0502020204030204" pitchFamily="34" charset="0"/>
                  <a:ea typeface="Tahoma"/>
                  <a:cs typeface="Calibri" panose="020F0502020204030204" pitchFamily="34" charset="0"/>
                  <a:sym typeface="Tahoma"/>
                </a:rPr>
                <a:t>F1-Score = 0.8</a:t>
              </a:r>
              <a:r>
                <a:rPr lang="th-TH" sz="900" dirty="0">
                  <a:solidFill>
                    <a:schemeClr val="tx1"/>
                  </a:solidFill>
                  <a:latin typeface="Calibri" panose="020F0502020204030204" pitchFamily="34" charset="0"/>
                  <a:ea typeface="Tahoma"/>
                  <a:cs typeface="Calibri" panose="020F0502020204030204" pitchFamily="34" charset="0"/>
                  <a:sym typeface="Tahoma"/>
                </a:rPr>
                <a:t>8</a:t>
              </a:r>
              <a:r>
                <a:rPr lang="en-US" sz="900" dirty="0">
                  <a:solidFill>
                    <a:schemeClr val="tx1"/>
                  </a:solidFill>
                  <a:latin typeface="Calibri" panose="020F0502020204030204" pitchFamily="34" charset="0"/>
                  <a:ea typeface="Tahoma"/>
                  <a:cs typeface="Calibri" panose="020F0502020204030204" pitchFamily="34" charset="0"/>
                  <a:sym typeface="Tahoma"/>
                </a:rPr>
                <a:t>)</a:t>
              </a: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รายชื่อคุณลักษณะที่มีความสำคัญสูงสุด </a:t>
              </a:r>
              <a:r>
                <a:rPr lang="en-US" sz="900" dirty="0">
                  <a:solidFill>
                    <a:schemeClr val="tx1"/>
                  </a:solidFill>
                  <a:latin typeface="Calibri" panose="020F0502020204030204" pitchFamily="34" charset="0"/>
                  <a:ea typeface="Tahoma"/>
                  <a:cs typeface="Calibri" panose="020F0502020204030204" pitchFamily="34" charset="0"/>
                  <a:sym typeface="Tahoma"/>
                </a:rPr>
                <a:t>4</a:t>
              </a:r>
              <a:r>
                <a:rPr lang="th-TH" sz="900" dirty="0">
                  <a:solidFill>
                    <a:schemeClr val="tx1"/>
                  </a:solidFill>
                  <a:latin typeface="Calibri" panose="020F0502020204030204" pitchFamily="34" charset="0"/>
                  <a:ea typeface="Tahoma"/>
                  <a:cs typeface="Calibri" panose="020F0502020204030204" pitchFamily="34" charset="0"/>
                  <a:sym typeface="Tahoma"/>
                </a:rPr>
                <a:t> อันดับแรกในการทำนายผล</a:t>
              </a:r>
              <a:r>
                <a:rPr lang="en-US" sz="900" dirty="0">
                  <a:solidFill>
                    <a:schemeClr val="tx1"/>
                  </a:solidFill>
                  <a:latin typeface="Calibri" panose="020F0502020204030204" pitchFamily="34" charset="0"/>
                  <a:ea typeface="Tahoma"/>
                  <a:cs typeface="Calibri" panose="020F0502020204030204" pitchFamily="34" charset="0"/>
                  <a:sym typeface="Tahoma"/>
                </a:rPr>
                <a:t> </a:t>
              </a:r>
              <a:r>
                <a:rPr lang="th-TH" sz="900" dirty="0">
                  <a:solidFill>
                    <a:schemeClr val="tx1"/>
                  </a:solidFill>
                  <a:latin typeface="Calibri" panose="020F0502020204030204" pitchFamily="34" charset="0"/>
                  <a:ea typeface="Tahoma"/>
                  <a:cs typeface="Calibri" panose="020F0502020204030204" pitchFamily="34" charset="0"/>
                  <a:sym typeface="Tahoma"/>
                </a:rPr>
                <a:t>ประวัติความเสี่ยง</a:t>
              </a:r>
              <a:r>
                <a:rPr lang="en-US" sz="900" dirty="0">
                  <a:solidFill>
                    <a:schemeClr val="tx1"/>
                  </a:solidFill>
                  <a:latin typeface="Calibri" panose="020F0502020204030204" pitchFamily="34" charset="0"/>
                  <a:ea typeface="Tahoma"/>
                  <a:cs typeface="Calibri" panose="020F0502020204030204" pitchFamily="34" charset="0"/>
                  <a:sym typeface="Tahoma"/>
                </a:rPr>
                <a:t> (</a:t>
              </a:r>
              <a:r>
                <a:rPr lang="en-US" sz="900" dirty="0" err="1">
                  <a:solidFill>
                    <a:schemeClr val="tx1"/>
                  </a:solidFill>
                  <a:latin typeface="Calibri" panose="020F0502020204030204" pitchFamily="34" charset="0"/>
                  <a:ea typeface="Tahoma"/>
                  <a:cs typeface="Calibri" panose="020F0502020204030204" pitchFamily="34" charset="0"/>
                  <a:sym typeface="Tahoma"/>
                </a:rPr>
                <a:t>PriorDefault</a:t>
              </a:r>
              <a:r>
                <a:rPr lang="en-US" sz="900" dirty="0">
                  <a:solidFill>
                    <a:schemeClr val="tx1"/>
                  </a:solidFill>
                  <a:latin typeface="Calibri" panose="020F0502020204030204" pitchFamily="34" charset="0"/>
                  <a:ea typeface="Tahoma"/>
                  <a:cs typeface="Calibri" panose="020F0502020204030204" pitchFamily="34" charset="0"/>
                  <a:sym typeface="Tahoma"/>
                </a:rPr>
                <a:t>) </a:t>
              </a:r>
              <a:r>
                <a:rPr lang="th-TH" sz="900" dirty="0">
                  <a:solidFill>
                    <a:schemeClr val="tx1"/>
                  </a:solidFill>
                  <a:latin typeface="Calibri" panose="020F0502020204030204" pitchFamily="34" charset="0"/>
                  <a:ea typeface="Tahoma"/>
                  <a:cs typeface="Calibri" panose="020F0502020204030204" pitchFamily="34" charset="0"/>
                  <a:sym typeface="Tahoma"/>
                </a:rPr>
                <a:t>และ ความมั่นคง (</a:t>
              </a:r>
              <a:r>
                <a:rPr lang="en-US" sz="900" dirty="0">
                  <a:solidFill>
                    <a:schemeClr val="tx1"/>
                  </a:solidFill>
                  <a:latin typeface="Calibri" panose="020F0502020204030204" pitchFamily="34" charset="0"/>
                  <a:ea typeface="Tahoma"/>
                  <a:cs typeface="Calibri" panose="020F0502020204030204" pitchFamily="34" charset="0"/>
                  <a:sym typeface="Tahoma"/>
                </a:rPr>
                <a:t>Employed, CreditScore, </a:t>
              </a:r>
              <a:r>
                <a:rPr lang="en-US" sz="900" dirty="0" err="1">
                  <a:solidFill>
                    <a:schemeClr val="tx1"/>
                  </a:solidFill>
                  <a:latin typeface="Calibri" panose="020F0502020204030204" pitchFamily="34" charset="0"/>
                  <a:ea typeface="Tahoma"/>
                  <a:cs typeface="Calibri" panose="020F0502020204030204" pitchFamily="34" charset="0"/>
                  <a:sym typeface="Tahoma"/>
                </a:rPr>
                <a:t>YearsEmployed</a:t>
              </a:r>
              <a:r>
                <a:rPr lang="en-US" sz="900" dirty="0">
                  <a:solidFill>
                    <a:schemeClr val="tx1"/>
                  </a:solidFill>
                  <a:latin typeface="Calibri" panose="020F0502020204030204" pitchFamily="34" charset="0"/>
                  <a:ea typeface="Tahoma"/>
                  <a:cs typeface="Calibri" panose="020F0502020204030204" pitchFamily="34" charset="0"/>
                  <a:sym typeface="Tahoma"/>
                </a:rPr>
                <a:t>) </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900" dirty="0">
                  <a:solidFill>
                    <a:schemeClr val="tx1"/>
                  </a:solidFill>
                  <a:latin typeface="Calibri" panose="020F0502020204030204" pitchFamily="34" charset="0"/>
                  <a:ea typeface="Tahoma"/>
                  <a:cs typeface="Calibri" panose="020F0502020204030204" pitchFamily="34" charset="0"/>
                  <a:sym typeface="Tahoma"/>
                </a:rPr>
                <a:t>- ผลการทดสอบกับ </a:t>
              </a:r>
              <a:r>
                <a:rPr lang="en-US" sz="900" dirty="0">
                  <a:solidFill>
                    <a:schemeClr val="tx1"/>
                  </a:solidFill>
                  <a:latin typeface="Calibri" panose="020F0502020204030204" pitchFamily="34" charset="0"/>
                  <a:ea typeface="Tahoma"/>
                  <a:cs typeface="Calibri" panose="020F0502020204030204" pitchFamily="34" charset="0"/>
                  <a:sym typeface="Tahoma"/>
                </a:rPr>
                <a:t>Test Set </a:t>
              </a:r>
              <a:r>
                <a:rPr lang="th-TH" sz="900" dirty="0">
                  <a:solidFill>
                    <a:schemeClr val="tx1"/>
                  </a:solidFill>
                  <a:latin typeface="Calibri" panose="020F0502020204030204" pitchFamily="34" charset="0"/>
                  <a:ea typeface="Tahoma"/>
                  <a:cs typeface="Calibri" panose="020F0502020204030204" pitchFamily="34" charset="0"/>
                  <a:sym typeface="Tahoma"/>
                </a:rPr>
                <a:t>ที่ไม่ได้ใช้ในการฝึกฝน </a:t>
              </a:r>
              <a:r>
                <a:rPr lang="en-US" sz="900" dirty="0">
                  <a:solidFill>
                    <a:schemeClr val="tx1"/>
                  </a:solidFill>
                  <a:latin typeface="Calibri" panose="020F0502020204030204" pitchFamily="34" charset="0"/>
                  <a:ea typeface="Tahoma"/>
                  <a:cs typeface="Calibri" panose="020F0502020204030204" pitchFamily="34" charset="0"/>
                  <a:sym typeface="Tahoma"/>
                </a:rPr>
                <a:t>(Score = 0.88)</a:t>
              </a:r>
              <a:endParaRPr lang="th-TH" sz="900" dirty="0">
                <a:solidFill>
                  <a:schemeClr val="tx1"/>
                </a:solidFill>
                <a:latin typeface="Calibri" panose="020F0502020204030204" pitchFamily="34" charset="0"/>
                <a:ea typeface="Tahoma"/>
                <a:cs typeface="Calibri" panose="020F0502020204030204" pitchFamily="34" charset="0"/>
                <a:sym typeface="Tahoma"/>
              </a:endParaRPr>
            </a:p>
            <a:p>
              <a:pPr marL="0" marR="0" lvl="0" indent="0" algn="l" rtl="0">
                <a:lnSpc>
                  <a:spcPct val="100000"/>
                </a:lnSpc>
                <a:spcBef>
                  <a:spcPts val="0"/>
                </a:spcBef>
                <a:spcAft>
                  <a:spcPts val="0"/>
                </a:spcAft>
                <a:buClr>
                  <a:srgbClr val="000000"/>
                </a:buClr>
                <a:buSzPts val="2000"/>
                <a:buFont typeface="Arial"/>
                <a:buNone/>
              </a:pPr>
              <a:endParaRPr sz="1000" b="1" i="0" u="none" strike="noStrike" cap="none" dirty="0">
                <a:solidFill>
                  <a:srgbClr val="C00000"/>
                </a:solidFill>
                <a:latin typeface="Calibri" panose="020F0502020204030204" pitchFamily="34" charset="0"/>
                <a:ea typeface="Calibri"/>
                <a:cs typeface="Calibri" panose="020F0502020204030204" pitchFamily="34" charset="0"/>
                <a:sym typeface="Calibri"/>
              </a:endParaRPr>
            </a:p>
          </p:txBody>
        </p:sp>
        <p:pic>
          <p:nvPicPr>
            <p:cNvPr id="65" name="Google Shape;128;p2" descr="Treasure Map outline">
              <a:extLst>
                <a:ext uri="{FF2B5EF4-FFF2-40B4-BE49-F238E27FC236}">
                  <a16:creationId xmlns:a16="http://schemas.microsoft.com/office/drawing/2014/main" id="{7B6B57B6-B896-455C-BB95-1914A0A3FAB5}"/>
                </a:ext>
              </a:extLst>
            </p:cNvPr>
            <p:cNvPicPr preferRelativeResize="0"/>
            <p:nvPr/>
          </p:nvPicPr>
          <p:blipFill rotWithShape="1">
            <a:blip r:embed="rId9">
              <a:alphaModFix/>
            </a:blip>
            <a:srcRect/>
            <a:stretch/>
          </p:blipFill>
          <p:spPr>
            <a:xfrm>
              <a:off x="8682275" y="3716993"/>
              <a:ext cx="182880" cy="182880"/>
            </a:xfrm>
            <a:prstGeom prst="rect">
              <a:avLst/>
            </a:prstGeom>
            <a:noFill/>
            <a:ln>
              <a:noFill/>
            </a:ln>
          </p:spPr>
        </p:pic>
      </p:grpSp>
      <p:sp>
        <p:nvSpPr>
          <p:cNvPr id="25" name="Google Shape;117;p2">
            <a:extLst>
              <a:ext uri="{FF2B5EF4-FFF2-40B4-BE49-F238E27FC236}">
                <a16:creationId xmlns:a16="http://schemas.microsoft.com/office/drawing/2014/main" id="{A8FDEC0D-93A0-426E-AE25-93BDB1B5909C}"/>
              </a:ext>
            </a:extLst>
          </p:cNvPr>
          <p:cNvSpPr/>
          <p:nvPr/>
        </p:nvSpPr>
        <p:spPr>
          <a:xfrm>
            <a:off x="7116503" y="331263"/>
            <a:ext cx="4871006" cy="397827"/>
          </a:xfrm>
          <a:prstGeom prst="rect">
            <a:avLst/>
          </a:prstGeom>
          <a:no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en-US" sz="1200" b="1" i="0" u="none" strike="noStrike" cap="none" dirty="0">
                <a:solidFill>
                  <a:schemeClr val="bg1"/>
                </a:solidFill>
                <a:latin typeface="+mn-lt"/>
                <a:ea typeface="Calibri"/>
                <a:cs typeface="Calibri" panose="020F0502020204030204" pitchFamily="34" charset="0"/>
                <a:sym typeface="Calibri"/>
              </a:rPr>
              <a:t>DATA  PROJECT CANVAS</a:t>
            </a:r>
          </a:p>
          <a:p>
            <a:pPr marL="0" marR="0" lvl="0" indent="0" algn="r" rtl="0">
              <a:lnSpc>
                <a:spcPct val="100000"/>
              </a:lnSpc>
              <a:spcBef>
                <a:spcPts val="0"/>
              </a:spcBef>
              <a:spcAft>
                <a:spcPts val="0"/>
              </a:spcAft>
              <a:buClr>
                <a:srgbClr val="000000"/>
              </a:buClr>
              <a:buSzPts val="2000"/>
              <a:buFont typeface="Arial"/>
              <a:buNone/>
            </a:pPr>
            <a:r>
              <a:rPr lang="en-US" sz="1200" b="1" i="0" u="none" strike="noStrike" cap="none" dirty="0">
                <a:solidFill>
                  <a:schemeClr val="bg1"/>
                </a:solidFill>
                <a:latin typeface="+mn-lt"/>
                <a:ea typeface="Calibri"/>
                <a:cs typeface="Calibri" panose="020F0502020204030204" pitchFamily="34" charset="0"/>
                <a:sym typeface="Calibri"/>
              </a:rPr>
              <a:t>Title: Credit Card Approval Analysis and Predictive Modeling</a:t>
            </a:r>
          </a:p>
        </p:txBody>
      </p:sp>
      <p:sp>
        <p:nvSpPr>
          <p:cNvPr id="26" name="Google Shape;143;p5">
            <a:extLst>
              <a:ext uri="{FF2B5EF4-FFF2-40B4-BE49-F238E27FC236}">
                <a16:creationId xmlns:a16="http://schemas.microsoft.com/office/drawing/2014/main" id="{19A2A7CC-955D-4E5D-8B33-B1E7CE2D7727}"/>
              </a:ext>
            </a:extLst>
          </p:cNvPr>
          <p:cNvSpPr txBox="1"/>
          <p:nvPr/>
        </p:nvSpPr>
        <p:spPr>
          <a:xfrm>
            <a:off x="1090126" y="331308"/>
            <a:ext cx="2752201"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dirty="0">
                <a:solidFill>
                  <a:schemeClr val="bg1"/>
                </a:solidFill>
                <a:effectLst/>
                <a:latin typeface="+mn-lt"/>
                <a:ea typeface="Sarabun"/>
                <a:cs typeface="Calibri" panose="020F0502020204030204" pitchFamily="34" charset="0"/>
              </a:rPr>
              <a:t>1. Introduction</a:t>
            </a:r>
            <a:endParaRPr sz="1800" b="0" i="0" u="none" strike="noStrike" cap="none" dirty="0">
              <a:solidFill>
                <a:schemeClr val="bg1"/>
              </a:solidFill>
              <a:latin typeface="+mn-lt"/>
              <a:cs typeface="Calibri" panose="020F0502020204030204" pitchFamily="34" charset="0"/>
              <a:sym typeface="Arial"/>
            </a:endParaRPr>
          </a:p>
        </p:txBody>
      </p:sp>
    </p:spTree>
    <p:extLst>
      <p:ext uri="{BB962C8B-B14F-4D97-AF65-F5344CB8AC3E}">
        <p14:creationId xmlns:p14="http://schemas.microsoft.com/office/powerpoint/2010/main" val="1300789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800" dirty="0">
                <a:solidFill>
                  <a:schemeClr val="bg1"/>
                </a:solidFill>
                <a:latin typeface="+mn-lt"/>
                <a:ea typeface="Calibri"/>
                <a:cs typeface="Calibri" panose="020F0502020204030204" pitchFamily="34" charset="0"/>
                <a:sym typeface="Calibri"/>
              </a:rPr>
              <a:t>2</a:t>
            </a:r>
            <a:r>
              <a:rPr lang="en-US" sz="1800" i="0" u="none" strike="noStrike" cap="none" dirty="0">
                <a:solidFill>
                  <a:schemeClr val="bg1"/>
                </a:solidFill>
                <a:latin typeface="+mn-lt"/>
                <a:ea typeface="Calibri"/>
                <a:cs typeface="Calibri" panose="020F0502020204030204" pitchFamily="34" charset="0"/>
                <a:sym typeface="Calibri"/>
              </a:rPr>
              <a:t>. Problem Statement/Background</a:t>
            </a:r>
          </a:p>
        </p:txBody>
      </p:sp>
      <p:sp>
        <p:nvSpPr>
          <p:cNvPr id="144" name="Google Shape;144;p5"/>
          <p:cNvSpPr txBox="1"/>
          <p:nvPr/>
        </p:nvSpPr>
        <p:spPr>
          <a:xfrm>
            <a:off x="415830" y="1391050"/>
            <a:ext cx="11212750" cy="36440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dirty="0">
                <a:solidFill>
                  <a:schemeClr val="tx1"/>
                </a:solidFill>
                <a:latin typeface="+mn-lt"/>
                <a:ea typeface="Calibri"/>
                <a:cs typeface="Calibri" panose="020F0502020204030204" pitchFamily="34" charset="0"/>
                <a:sym typeface="Calibri"/>
              </a:rPr>
              <a:t>2</a:t>
            </a:r>
            <a:r>
              <a:rPr lang="en-US" sz="1600" b="1" i="0" u="none" strike="noStrike" cap="none" dirty="0">
                <a:solidFill>
                  <a:schemeClr val="tx1"/>
                </a:solidFill>
                <a:latin typeface="+mn-lt"/>
                <a:ea typeface="Calibri"/>
                <a:cs typeface="Calibri" panose="020F0502020204030204" pitchFamily="34" charset="0"/>
                <a:sym typeface="Calibri"/>
              </a:rPr>
              <a:t>. Problem Statement/Background</a:t>
            </a:r>
          </a:p>
          <a:p>
            <a:pPr marL="0" marR="0" lvl="0" indent="0" algn="l" rtl="0">
              <a:lnSpc>
                <a:spcPct val="100000"/>
              </a:lnSpc>
              <a:spcBef>
                <a:spcPts val="0"/>
              </a:spcBef>
              <a:spcAft>
                <a:spcPts val="0"/>
              </a:spcAft>
              <a:buClr>
                <a:srgbClr val="000000"/>
              </a:buClr>
              <a:buSzPts val="1600"/>
              <a:buFont typeface="Arial"/>
              <a:buNone/>
            </a:pPr>
            <a:br>
              <a:rPr lang="th-TH" sz="1600" b="1" i="0" u="none" strike="noStrike" cap="none" dirty="0">
                <a:solidFill>
                  <a:schemeClr val="tx1"/>
                </a:solidFill>
                <a:latin typeface="+mn-lt"/>
                <a:ea typeface="Calibri"/>
                <a:cs typeface="Calibri" panose="020F0502020204030204" pitchFamily="34" charset="0"/>
                <a:sym typeface="Calibri"/>
              </a:rPr>
            </a:br>
            <a:r>
              <a:rPr lang="en-US" b="1" dirty="0">
                <a:solidFill>
                  <a:schemeClr val="tx1"/>
                </a:solidFill>
                <a:highlight>
                  <a:schemeClr val="lt1"/>
                </a:highlight>
                <a:latin typeface="+mn-lt"/>
                <a:ea typeface="Tahoma"/>
                <a:cs typeface="Calibri" panose="020F0502020204030204" pitchFamily="34" charset="0"/>
                <a:sym typeface="Tahoma"/>
              </a:rPr>
              <a:t>• What do we know about?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mn-lt"/>
                <a:ea typeface="Tahoma"/>
                <a:cs typeface="Calibri" panose="020F0502020204030204" pitchFamily="34" charset="0"/>
                <a:sym typeface="Tahoma"/>
              </a:rPr>
              <a:t>สถาบันการเงินอนุมัติ/ปฏิเสธการสมัครบัตรเครดิต โดยพิจารณาจากข้อมูลผู้สมัคร</a:t>
            </a:r>
            <a:r>
              <a:rPr lang="en-US" dirty="0">
                <a:solidFill>
                  <a:schemeClr val="tx1"/>
                </a:solidFill>
                <a:highlight>
                  <a:schemeClr val="lt1"/>
                </a:highlight>
                <a:latin typeface="+mn-lt"/>
                <a:ea typeface="Tahoma"/>
                <a:cs typeface="Calibri" panose="020F0502020204030204" pitchFamily="34" charset="0"/>
                <a:sym typeface="Tahoma"/>
              </a:rPr>
              <a:t> </a:t>
            </a:r>
            <a:r>
              <a:rPr lang="th-TH" dirty="0">
                <a:solidFill>
                  <a:schemeClr val="tx1"/>
                </a:solidFill>
                <a:highlight>
                  <a:schemeClr val="lt1"/>
                </a:highlight>
                <a:latin typeface="+mn-lt"/>
                <a:ea typeface="Tahoma"/>
                <a:cs typeface="Calibri" panose="020F0502020204030204" pitchFamily="34" charset="0"/>
                <a:sym typeface="Tahoma"/>
              </a:rPr>
              <a:t>โดยกระบวนการพิจารณาอาจใช้เวลานานและขึ้นอยู่กับดุลยพินิจของนักวิเคราะห์สินเชื่อ ซึ่งอาจนำไปสู่ความเสี่ยงหรือการสูญเสียโอกาสทางธุรกิจ</a:t>
            </a:r>
            <a:endParaRPr lang="en-US"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mn-lt"/>
                <a:ea typeface="Tahoma"/>
                <a:cs typeface="Calibri" panose="020F0502020204030204" pitchFamily="34" charset="0"/>
                <a:sym typeface="Tahoma"/>
              </a:rPr>
              <a:t>• </a:t>
            </a:r>
            <a:r>
              <a:rPr lang="en-US" b="1" dirty="0">
                <a:solidFill>
                  <a:schemeClr val="tx1"/>
                </a:solidFill>
                <a:highlight>
                  <a:schemeClr val="lt1"/>
                </a:highlight>
                <a:latin typeface="+mn-lt"/>
                <a:ea typeface="Tahoma"/>
                <a:cs typeface="Calibri" panose="020F0502020204030204" pitchFamily="34" charset="0"/>
                <a:sym typeface="Tahoma"/>
              </a:rPr>
              <a:t>What problem are you trying to solve?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mn-lt"/>
                <a:ea typeface="Tahoma"/>
                <a:cs typeface="Calibri" panose="020F0502020204030204" pitchFamily="34" charset="0"/>
                <a:sym typeface="Tahoma"/>
              </a:rPr>
              <a:t>การสร้างแบบจำลองเพื่อทำนายผลการอนุมัติบัตรเครดิตโดยอัตโนมัติ เพื่อเพิ่มความรวดเร็วและความแม่นยำในการตัดสินใจ</a:t>
            </a:r>
            <a:endParaRPr lang="en-US"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mn-lt"/>
                <a:ea typeface="Tahoma"/>
                <a:cs typeface="Calibri" panose="020F0502020204030204" pitchFamily="34" charset="0"/>
                <a:sym typeface="Tahoma"/>
              </a:rPr>
              <a:t>• </a:t>
            </a:r>
            <a:r>
              <a:rPr lang="en-US" b="1" dirty="0">
                <a:solidFill>
                  <a:schemeClr val="tx1"/>
                </a:solidFill>
                <a:highlight>
                  <a:schemeClr val="lt1"/>
                </a:highlight>
                <a:latin typeface="+mn-lt"/>
                <a:ea typeface="Tahoma"/>
                <a:cs typeface="Calibri" panose="020F0502020204030204" pitchFamily="34" charset="0"/>
                <a:sym typeface="Tahoma"/>
              </a:rPr>
              <a:t>What is the business problem?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mn-lt"/>
                <a:ea typeface="Tahoma"/>
                <a:cs typeface="Calibri" panose="020F0502020204030204" pitchFamily="34" charset="0"/>
                <a:sym typeface="Tahoma"/>
              </a:rPr>
              <a:t>การลดความเสี่ยงทางการเงิน (อัตราการผิดนัดชำระหนี้ - </a:t>
            </a:r>
            <a:r>
              <a:rPr lang="en-US" dirty="0">
                <a:solidFill>
                  <a:schemeClr val="tx1"/>
                </a:solidFill>
                <a:highlight>
                  <a:schemeClr val="lt1"/>
                </a:highlight>
                <a:latin typeface="+mn-lt"/>
                <a:ea typeface="Tahoma"/>
                <a:cs typeface="Calibri" panose="020F0502020204030204" pitchFamily="34" charset="0"/>
                <a:sym typeface="Tahoma"/>
              </a:rPr>
              <a:t>Default Rate) </a:t>
            </a:r>
            <a:r>
              <a:rPr lang="th-TH" dirty="0">
                <a:solidFill>
                  <a:schemeClr val="tx1"/>
                </a:solidFill>
                <a:highlight>
                  <a:schemeClr val="lt1"/>
                </a:highlight>
                <a:latin typeface="+mn-lt"/>
                <a:ea typeface="Tahoma"/>
                <a:cs typeface="Calibri" panose="020F0502020204030204" pitchFamily="34" charset="0"/>
                <a:sym typeface="Tahoma"/>
              </a:rPr>
              <a:t>และเพิ่มประสิทธิภาพในการดำเนินงาน (</a:t>
            </a:r>
            <a:r>
              <a:rPr lang="en-US" dirty="0">
                <a:solidFill>
                  <a:schemeClr val="tx1"/>
                </a:solidFill>
                <a:highlight>
                  <a:schemeClr val="lt1"/>
                </a:highlight>
                <a:latin typeface="+mn-lt"/>
                <a:ea typeface="Tahoma"/>
                <a:cs typeface="Calibri" panose="020F0502020204030204" pitchFamily="34" charset="0"/>
                <a:sym typeface="Tahoma"/>
              </a:rPr>
              <a:t>Operational Efficiency) </a:t>
            </a:r>
            <a:r>
              <a:rPr lang="th-TH" dirty="0">
                <a:solidFill>
                  <a:schemeClr val="tx1"/>
                </a:solidFill>
                <a:highlight>
                  <a:schemeClr val="lt1"/>
                </a:highlight>
                <a:latin typeface="+mn-lt"/>
                <a:ea typeface="Tahoma"/>
                <a:cs typeface="Calibri" panose="020F0502020204030204" pitchFamily="34" charset="0"/>
                <a:sym typeface="Tahoma"/>
              </a:rPr>
              <a:t>ของฝ่ายอนุมัติสินเชื่อ</a:t>
            </a:r>
            <a:endParaRPr lang="en-US"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endParaRPr lang="th-TH" dirty="0">
              <a:solidFill>
                <a:schemeClr val="tx1"/>
              </a:solidFill>
              <a:highlight>
                <a:schemeClr val="lt1"/>
              </a:highlight>
              <a:latin typeface="+mn-lt"/>
              <a:ea typeface="Tahoma"/>
              <a:cs typeface="Calibri" panose="020F0502020204030204" pitchFamily="34" charset="0"/>
              <a:sym typeface="Tahoma"/>
            </a:endParaRPr>
          </a:p>
          <a:p>
            <a:pPr marL="0" lvl="0" indent="0" algn="l" rtl="0">
              <a:lnSpc>
                <a:spcPct val="119743"/>
              </a:lnSpc>
              <a:spcBef>
                <a:spcPts val="0"/>
              </a:spcBef>
              <a:spcAft>
                <a:spcPts val="0"/>
              </a:spcAft>
              <a:buClr>
                <a:schemeClr val="dk1"/>
              </a:buClr>
              <a:buSzPts val="1100"/>
              <a:buFont typeface="Arial"/>
              <a:buNone/>
            </a:pPr>
            <a:r>
              <a:rPr lang="th-TH" b="1" dirty="0">
                <a:solidFill>
                  <a:schemeClr val="tx1"/>
                </a:solidFill>
                <a:highlight>
                  <a:schemeClr val="lt1"/>
                </a:highlight>
                <a:latin typeface="+mn-lt"/>
                <a:ea typeface="Tahoma"/>
                <a:cs typeface="Calibri" panose="020F0502020204030204" pitchFamily="34" charset="0"/>
                <a:sym typeface="Tahoma"/>
              </a:rPr>
              <a:t>• </a:t>
            </a:r>
            <a:r>
              <a:rPr lang="en-US" b="1" dirty="0">
                <a:solidFill>
                  <a:schemeClr val="tx1"/>
                </a:solidFill>
                <a:highlight>
                  <a:schemeClr val="lt1"/>
                </a:highlight>
                <a:latin typeface="+mn-lt"/>
                <a:ea typeface="Tahoma"/>
                <a:cs typeface="Calibri" panose="020F0502020204030204" pitchFamily="34" charset="0"/>
                <a:sym typeface="Tahoma"/>
              </a:rPr>
              <a:t>Who are the stakeholders? </a:t>
            </a:r>
          </a:p>
          <a:p>
            <a:pPr marL="0" lvl="0" indent="0" algn="l" rtl="0">
              <a:lnSpc>
                <a:spcPct val="119743"/>
              </a:lnSpc>
              <a:spcBef>
                <a:spcPts val="0"/>
              </a:spcBef>
              <a:spcAft>
                <a:spcPts val="0"/>
              </a:spcAft>
              <a:buClr>
                <a:schemeClr val="dk1"/>
              </a:buClr>
              <a:buSzPts val="1100"/>
              <a:buFont typeface="Arial"/>
              <a:buNone/>
            </a:pPr>
            <a:r>
              <a:rPr lang="th-TH" dirty="0">
                <a:solidFill>
                  <a:schemeClr val="tx1"/>
                </a:solidFill>
                <a:highlight>
                  <a:schemeClr val="lt1"/>
                </a:highlight>
                <a:latin typeface="+mn-lt"/>
                <a:ea typeface="Tahoma"/>
                <a:cs typeface="Calibri" panose="020F0502020204030204" pitchFamily="34" charset="0"/>
                <a:sym typeface="Tahoma"/>
              </a:rPr>
              <a:t>ธนาคาร/สถาบันการเงิน (ฝ่ายบริหารความเสี่ยง, ฝ่ายการตลาด, ฝ่ายปฏิบัติการ) ทีม </a:t>
            </a:r>
            <a:r>
              <a:rPr lang="en-US" dirty="0">
                <a:solidFill>
                  <a:schemeClr val="tx1"/>
                </a:solidFill>
                <a:highlight>
                  <a:schemeClr val="lt1"/>
                </a:highlight>
                <a:latin typeface="+mn-lt"/>
                <a:ea typeface="Tahoma"/>
                <a:cs typeface="Calibri" panose="020F0502020204030204" pitchFamily="34" charset="0"/>
                <a:sym typeface="Tahoma"/>
              </a:rPr>
              <a:t>Data Scientist/Analyst </a:t>
            </a:r>
            <a:r>
              <a:rPr lang="th-TH" dirty="0">
                <a:solidFill>
                  <a:schemeClr val="tx1"/>
                </a:solidFill>
                <a:highlight>
                  <a:schemeClr val="lt1"/>
                </a:highlight>
                <a:latin typeface="+mn-lt"/>
                <a:ea typeface="Tahoma"/>
                <a:cs typeface="Calibri" panose="020F0502020204030204" pitchFamily="34" charset="0"/>
                <a:sym typeface="Tahoma"/>
              </a:rPr>
              <a:t>ผู้สมัครบัตรเครดิต</a:t>
            </a:r>
          </a:p>
        </p:txBody>
      </p:sp>
    </p:spTree>
    <p:extLst>
      <p:ext uri="{BB962C8B-B14F-4D97-AF65-F5344CB8AC3E}">
        <p14:creationId xmlns:p14="http://schemas.microsoft.com/office/powerpoint/2010/main" val="2086683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600"/>
              <a:buFont typeface="Arial"/>
              <a:buNone/>
            </a:pPr>
            <a:r>
              <a:rPr lang="en-US" sz="1800" i="0" u="none" strike="noStrike" cap="none" dirty="0">
                <a:solidFill>
                  <a:schemeClr val="bg1"/>
                </a:solidFill>
                <a:latin typeface="+mn-lt"/>
                <a:ea typeface="Calibri"/>
                <a:cs typeface="Calibri" panose="020F0502020204030204" pitchFamily="34" charset="0"/>
                <a:sym typeface="Calibri"/>
              </a:rPr>
              <a:t>3. Questions/Hypothesis</a:t>
            </a:r>
          </a:p>
        </p:txBody>
      </p:sp>
      <p:sp>
        <p:nvSpPr>
          <p:cNvPr id="5" name="TextBox 4">
            <a:extLst>
              <a:ext uri="{FF2B5EF4-FFF2-40B4-BE49-F238E27FC236}">
                <a16:creationId xmlns:a16="http://schemas.microsoft.com/office/drawing/2014/main" id="{3E1DB64F-E6FA-4FA6-AED2-690BDDFB95DC}"/>
              </a:ext>
            </a:extLst>
          </p:cNvPr>
          <p:cNvSpPr txBox="1"/>
          <p:nvPr/>
        </p:nvSpPr>
        <p:spPr>
          <a:xfrm>
            <a:off x="1063493" y="1464941"/>
            <a:ext cx="9724580" cy="2092881"/>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800"/>
              <a:buFont typeface="Arial"/>
              <a:buNone/>
            </a:pPr>
            <a:r>
              <a:rPr lang="en-US" sz="1600" b="1" dirty="0">
                <a:solidFill>
                  <a:schemeClr val="tx1"/>
                </a:solidFill>
                <a:latin typeface="+mn-lt"/>
                <a:ea typeface="Calibri"/>
                <a:cs typeface="Calibri" panose="020F0502020204030204" pitchFamily="34" charset="0"/>
                <a:sym typeface="Calibri"/>
              </a:rPr>
              <a:t>3</a:t>
            </a:r>
            <a:r>
              <a:rPr lang="en-US" sz="1600" b="1" i="0" u="none" strike="noStrike" cap="none" dirty="0">
                <a:solidFill>
                  <a:schemeClr val="tx1"/>
                </a:solidFill>
                <a:latin typeface="+mn-lt"/>
                <a:ea typeface="Calibri"/>
                <a:cs typeface="Calibri" panose="020F0502020204030204" pitchFamily="34" charset="0"/>
                <a:sym typeface="Calibri"/>
              </a:rPr>
              <a:t>. Questions/Hypothesis</a:t>
            </a:r>
          </a:p>
          <a:p>
            <a:pPr marL="0" marR="0" lvl="0" indent="0" algn="l" rtl="0">
              <a:lnSpc>
                <a:spcPct val="100000"/>
              </a:lnSpc>
              <a:spcBef>
                <a:spcPts val="0"/>
              </a:spcBef>
              <a:spcAft>
                <a:spcPts val="0"/>
              </a:spcAft>
              <a:buClr>
                <a:srgbClr val="000000"/>
              </a:buClr>
              <a:buSzPts val="1800"/>
              <a:buFont typeface="Arial"/>
              <a:buNone/>
            </a:pPr>
            <a:endParaRPr lang="en-US" sz="1600" b="0" i="0" u="none" strike="noStrike" cap="none" dirty="0">
              <a:solidFill>
                <a:schemeClr val="tx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sz="1400" b="1" dirty="0">
                <a:solidFill>
                  <a:schemeClr val="tx1"/>
                </a:solidFill>
                <a:latin typeface="+mn-lt"/>
                <a:ea typeface="Tahoma"/>
                <a:cs typeface="Calibri" panose="020F0502020204030204" pitchFamily="34" charset="0"/>
                <a:sym typeface="Tahoma"/>
              </a:rPr>
              <a:t>• Analytical Questions </a:t>
            </a:r>
          </a:p>
          <a:p>
            <a:pPr marL="0" lvl="0" indent="0" algn="l" rtl="0">
              <a:spcBef>
                <a:spcPts val="0"/>
              </a:spcBef>
              <a:spcAft>
                <a:spcPts val="0"/>
              </a:spcAft>
              <a:buClr>
                <a:schemeClr val="dk1"/>
              </a:buClr>
              <a:buFont typeface="Arial"/>
              <a:buNone/>
            </a:pPr>
            <a:r>
              <a:rPr lang="en-US" sz="1400" dirty="0">
                <a:solidFill>
                  <a:schemeClr val="tx1"/>
                </a:solidFill>
                <a:latin typeface="+mn-lt"/>
                <a:ea typeface="Tahoma"/>
                <a:cs typeface="Calibri" panose="020F0502020204030204" pitchFamily="34" charset="0"/>
                <a:sym typeface="Tahoma"/>
              </a:rPr>
              <a:t>- </a:t>
            </a:r>
            <a:r>
              <a:rPr lang="th-TH" sz="1400" dirty="0">
                <a:solidFill>
                  <a:schemeClr val="tx1"/>
                </a:solidFill>
                <a:latin typeface="+mn-lt"/>
                <a:ea typeface="Tahoma"/>
                <a:cs typeface="Calibri" panose="020F0502020204030204" pitchFamily="34" charset="0"/>
                <a:sym typeface="Tahoma"/>
              </a:rPr>
              <a:t>คุณลักษณะใดของผู้สมัคร (เช่น อายุ, รายได้, ประเภทงาน) ที่มีความสัมพันธ์กับการอนุมัติมากที่สุด?</a:t>
            </a:r>
          </a:p>
          <a:p>
            <a:pPr marL="0" lvl="0" indent="0" algn="l" rtl="0">
              <a:spcBef>
                <a:spcPts val="0"/>
              </a:spcBef>
              <a:spcAft>
                <a:spcPts val="0"/>
              </a:spcAft>
              <a:buClr>
                <a:schemeClr val="dk1"/>
              </a:buClr>
              <a:buFont typeface="Arial"/>
              <a:buNone/>
            </a:pPr>
            <a:r>
              <a:rPr lang="th-TH" sz="1400" dirty="0">
                <a:solidFill>
                  <a:schemeClr val="tx1"/>
                </a:solidFill>
                <a:latin typeface="+mn-lt"/>
                <a:ea typeface="Tahoma"/>
                <a:cs typeface="Calibri" panose="020F0502020204030204" pitchFamily="34" charset="0"/>
                <a:sym typeface="Tahoma"/>
              </a:rPr>
              <a:t>- มีกลุ่มลูกค้า (</a:t>
            </a:r>
            <a:r>
              <a:rPr lang="en-US" sz="1400" dirty="0">
                <a:solidFill>
                  <a:schemeClr val="tx1"/>
                </a:solidFill>
                <a:latin typeface="+mn-lt"/>
                <a:ea typeface="Tahoma"/>
                <a:cs typeface="Calibri" panose="020F0502020204030204" pitchFamily="34" charset="0"/>
                <a:sym typeface="Tahoma"/>
              </a:rPr>
              <a:t>Segments) </a:t>
            </a:r>
            <a:r>
              <a:rPr lang="th-TH" sz="1400" dirty="0">
                <a:solidFill>
                  <a:schemeClr val="tx1"/>
                </a:solidFill>
                <a:latin typeface="+mn-lt"/>
                <a:ea typeface="Tahoma"/>
                <a:cs typeface="Calibri" panose="020F0502020204030204" pitchFamily="34" charset="0"/>
                <a:sym typeface="Tahoma"/>
              </a:rPr>
              <a:t>ที่มีความเสี่ยงสูง/ต่ำ ที่แตกต่างกันชัดเจนหรือไม่? เกณฑ์การตัดสินใจแบบเดิมมีข้อบกพร่องตรงไหนบ้าง?</a:t>
            </a:r>
          </a:p>
          <a:p>
            <a:pPr marL="0" lvl="0" indent="0" algn="l" rtl="0">
              <a:spcBef>
                <a:spcPts val="0"/>
              </a:spcBef>
              <a:spcAft>
                <a:spcPts val="0"/>
              </a:spcAft>
              <a:buClr>
                <a:schemeClr val="dk1"/>
              </a:buClr>
              <a:buFont typeface="Arial"/>
              <a:buNone/>
            </a:pPr>
            <a:endParaRPr lang="th-TH" sz="1400" dirty="0">
              <a:solidFill>
                <a:schemeClr val="tx1"/>
              </a:solidFill>
              <a:latin typeface="+mn-lt"/>
              <a:ea typeface="Tahoma"/>
              <a:cs typeface="Calibri" panose="020F0502020204030204" pitchFamily="34" charset="0"/>
              <a:sym typeface="Tahoma"/>
            </a:endParaRPr>
          </a:p>
          <a:p>
            <a:pPr marL="0" lvl="0" indent="0" algn="l" rtl="0">
              <a:spcBef>
                <a:spcPts val="0"/>
              </a:spcBef>
              <a:spcAft>
                <a:spcPts val="0"/>
              </a:spcAft>
              <a:buClr>
                <a:schemeClr val="dk1"/>
              </a:buClr>
              <a:buFont typeface="Arial"/>
              <a:buNone/>
            </a:pPr>
            <a:r>
              <a:rPr lang="th-TH" sz="1400" b="1" dirty="0">
                <a:solidFill>
                  <a:schemeClr val="tx1"/>
                </a:solidFill>
                <a:latin typeface="+mn-lt"/>
                <a:ea typeface="Tahoma"/>
                <a:cs typeface="Calibri" panose="020F0502020204030204" pitchFamily="34" charset="0"/>
                <a:sym typeface="Tahoma"/>
              </a:rPr>
              <a:t>• </a:t>
            </a:r>
            <a:r>
              <a:rPr lang="en-US" sz="1400" b="1" dirty="0">
                <a:solidFill>
                  <a:schemeClr val="tx1"/>
                </a:solidFill>
                <a:latin typeface="+mn-lt"/>
                <a:ea typeface="Tahoma"/>
                <a:cs typeface="Calibri" panose="020F0502020204030204" pitchFamily="34" charset="0"/>
                <a:sym typeface="Tahoma"/>
              </a:rPr>
              <a:t>Predictive Hypothesis (What can we predict?) </a:t>
            </a:r>
          </a:p>
          <a:p>
            <a:pPr marL="0" lvl="0" indent="0" algn="l" rtl="0">
              <a:spcBef>
                <a:spcPts val="0"/>
              </a:spcBef>
              <a:spcAft>
                <a:spcPts val="0"/>
              </a:spcAft>
              <a:buClr>
                <a:schemeClr val="dk1"/>
              </a:buClr>
              <a:buFont typeface="Arial"/>
              <a:buNone/>
            </a:pPr>
            <a:r>
              <a:rPr lang="en-US" sz="1400" dirty="0">
                <a:solidFill>
                  <a:schemeClr val="tx1"/>
                </a:solidFill>
                <a:latin typeface="+mn-lt"/>
                <a:ea typeface="Tahoma"/>
                <a:cs typeface="Calibri" panose="020F0502020204030204" pitchFamily="34" charset="0"/>
                <a:sym typeface="Tahoma"/>
              </a:rPr>
              <a:t>- </a:t>
            </a:r>
            <a:r>
              <a:rPr lang="th-TH" sz="1400" dirty="0">
                <a:solidFill>
                  <a:schemeClr val="tx1"/>
                </a:solidFill>
                <a:latin typeface="+mn-lt"/>
                <a:ea typeface="Tahoma"/>
                <a:cs typeface="Calibri" panose="020F0502020204030204" pitchFamily="34" charset="0"/>
                <a:sym typeface="Tahoma"/>
              </a:rPr>
              <a:t>เราสามารถทำนายผลการอนุมัติบัตรเครดิต (</a:t>
            </a:r>
            <a:r>
              <a:rPr lang="en-US" sz="1400" dirty="0">
                <a:solidFill>
                  <a:schemeClr val="tx1"/>
                </a:solidFill>
                <a:latin typeface="+mn-lt"/>
                <a:ea typeface="Tahoma"/>
                <a:cs typeface="Calibri" panose="020F0502020204030204" pitchFamily="34" charset="0"/>
                <a:sym typeface="Tahoma"/>
              </a:rPr>
              <a:t>Approved </a:t>
            </a:r>
            <a:r>
              <a:rPr lang="th-TH" sz="1400" dirty="0">
                <a:solidFill>
                  <a:schemeClr val="tx1"/>
                </a:solidFill>
                <a:latin typeface="+mn-lt"/>
                <a:ea typeface="Tahoma"/>
                <a:cs typeface="Calibri" panose="020F0502020204030204" pitchFamily="34" charset="0"/>
                <a:sym typeface="Tahoma"/>
              </a:rPr>
              <a:t>หรือ </a:t>
            </a:r>
            <a:r>
              <a:rPr lang="en-US" sz="1400" dirty="0">
                <a:solidFill>
                  <a:schemeClr val="tx1"/>
                </a:solidFill>
                <a:latin typeface="+mn-lt"/>
                <a:ea typeface="Tahoma"/>
                <a:cs typeface="Calibri" panose="020F0502020204030204" pitchFamily="34" charset="0"/>
                <a:sym typeface="Tahoma"/>
              </a:rPr>
              <a:t>Rejected) </a:t>
            </a:r>
            <a:r>
              <a:rPr lang="th-TH" sz="1400" dirty="0">
                <a:solidFill>
                  <a:schemeClr val="tx1"/>
                </a:solidFill>
                <a:latin typeface="+mn-lt"/>
                <a:ea typeface="Tahoma"/>
                <a:cs typeface="Calibri" panose="020F0502020204030204" pitchFamily="34" charset="0"/>
                <a:sym typeface="Tahoma"/>
              </a:rPr>
              <a:t>จากข้อมูลของผู้สมัครที่ให้มาด้วยความแม่นยำสูง เพื่อช่วยในการตัดสินใจอัตโนมัติ</a:t>
            </a:r>
          </a:p>
        </p:txBody>
      </p:sp>
    </p:spTree>
    <p:extLst>
      <p:ext uri="{BB962C8B-B14F-4D97-AF65-F5344CB8AC3E}">
        <p14:creationId xmlns:p14="http://schemas.microsoft.com/office/powerpoint/2010/main" val="283352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4400"/>
              <a:buFont typeface="Calibri"/>
              <a:buNone/>
            </a:pPr>
            <a:r>
              <a:rPr lang="en-US" sz="1800" b="1" dirty="0">
                <a:solidFill>
                  <a:schemeClr val="bg1"/>
                </a:solidFill>
                <a:effectLst/>
                <a:latin typeface="+mn-lt"/>
                <a:ea typeface="Sarabun"/>
                <a:cs typeface="Calibri" panose="020F0502020204030204" pitchFamily="34" charset="0"/>
              </a:rPr>
              <a:t>4. Data Sources/Attributes</a:t>
            </a:r>
          </a:p>
        </p:txBody>
      </p:sp>
      <p:sp>
        <p:nvSpPr>
          <p:cNvPr id="144" name="Google Shape;144;p5"/>
          <p:cNvSpPr txBox="1"/>
          <p:nvPr/>
        </p:nvSpPr>
        <p:spPr>
          <a:xfrm>
            <a:off x="635980" y="1982470"/>
            <a:ext cx="4894808" cy="28007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mn-lt"/>
                <a:ea typeface="Calibri"/>
                <a:cs typeface="Calibri" panose="020F0502020204030204" pitchFamily="34" charset="0"/>
                <a:sym typeface="Calibri"/>
              </a:rPr>
              <a:t>• Data </a:t>
            </a:r>
            <a:r>
              <a:rPr lang="en-US" b="1" dirty="0">
                <a:solidFill>
                  <a:schemeClr val="tx1"/>
                </a:solidFill>
                <a:latin typeface="+mn-lt"/>
                <a:ea typeface="Calibri"/>
                <a:cs typeface="Calibri" panose="020F0502020204030204" pitchFamily="34" charset="0"/>
                <a:sym typeface="Calibri"/>
              </a:rPr>
              <a:t>S</a:t>
            </a:r>
            <a:r>
              <a:rPr lang="en-US" b="1" i="0" u="none" strike="noStrike" cap="none" dirty="0">
                <a:solidFill>
                  <a:schemeClr val="tx1"/>
                </a:solidFill>
                <a:latin typeface="+mn-lt"/>
                <a:ea typeface="Calibri"/>
                <a:cs typeface="Calibri" panose="020F0502020204030204" pitchFamily="34" charset="0"/>
                <a:sym typeface="Calibri"/>
              </a:rPr>
              <a:t>ources / </a:t>
            </a:r>
            <a:r>
              <a:rPr lang="en-US" b="1" dirty="0">
                <a:solidFill>
                  <a:schemeClr val="tx1"/>
                </a:solidFill>
                <a:latin typeface="+mn-lt"/>
                <a:ea typeface="Calibri"/>
                <a:cs typeface="Calibri" panose="020F0502020204030204" pitchFamily="34" charset="0"/>
                <a:sym typeface="Calibri"/>
              </a:rPr>
              <a:t>C</a:t>
            </a:r>
            <a:r>
              <a:rPr lang="en-US" b="1" i="0" u="none" strike="noStrike" cap="none" dirty="0">
                <a:solidFill>
                  <a:schemeClr val="tx1"/>
                </a:solidFill>
                <a:latin typeface="+mn-lt"/>
                <a:ea typeface="Calibri"/>
                <a:cs typeface="Calibri" panose="020F0502020204030204" pitchFamily="34" charset="0"/>
                <a:sym typeface="Calibri"/>
              </a:rPr>
              <a:t>ollection </a:t>
            </a:r>
          </a:p>
          <a:p>
            <a:pPr marL="0" marR="0" lvl="0" indent="0" algn="l" rtl="0">
              <a:lnSpc>
                <a:spcPct val="100000"/>
              </a:lnSpc>
              <a:spcBef>
                <a:spcPts val="0"/>
              </a:spcBef>
              <a:spcAft>
                <a:spcPts val="0"/>
              </a:spcAft>
              <a:buClr>
                <a:srgbClr val="000000"/>
              </a:buClr>
              <a:buSzPts val="1600"/>
              <a:buFont typeface="Arial"/>
              <a:buNone/>
            </a:pPr>
            <a:endParaRPr lang="en-US" b="1" i="0" u="none" strike="noStrike" cap="none" dirty="0">
              <a:solidFill>
                <a:schemeClr val="tx1"/>
              </a:solidFill>
              <a:latin typeface="+mn-lt"/>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mn-lt"/>
                <a:ea typeface="Calibri"/>
                <a:cs typeface="Calibri" panose="020F0502020204030204" pitchFamily="34" charset="0"/>
                <a:sym typeface="Calibri"/>
              </a:rPr>
              <a:t>- </a:t>
            </a:r>
            <a:r>
              <a:rPr lang="en-US" b="1" i="0" u="none" strike="noStrike" cap="none" dirty="0">
                <a:solidFill>
                  <a:schemeClr val="tx1"/>
                </a:solidFill>
                <a:latin typeface="+mn-lt"/>
                <a:ea typeface="Calibri"/>
                <a:cs typeface="Calibri" panose="020F0502020204030204" pitchFamily="34" charset="0"/>
                <a:sym typeface="Calibri"/>
              </a:rPr>
              <a:t>Kaggle Dataset</a:t>
            </a:r>
            <a:r>
              <a:rPr lang="en-US" i="0" u="none" strike="noStrike" cap="none" dirty="0">
                <a:solidFill>
                  <a:schemeClr val="tx1"/>
                </a:solidFill>
                <a:latin typeface="+mn-lt"/>
                <a:ea typeface="Calibri"/>
                <a:cs typeface="Calibri" panose="020F0502020204030204" pitchFamily="34" charset="0"/>
                <a:sym typeface="Calibri"/>
              </a:rPr>
              <a:t>: "Credit Card Approvals (Clean Data)" </a:t>
            </a:r>
          </a:p>
          <a:p>
            <a:pPr marL="0" marR="0" lvl="0" indent="0" algn="l" rtl="0">
              <a:lnSpc>
                <a:spcPct val="100000"/>
              </a:lnSpc>
              <a:spcBef>
                <a:spcPts val="0"/>
              </a:spcBef>
              <a:spcAft>
                <a:spcPts val="0"/>
              </a:spcAft>
              <a:buClr>
                <a:srgbClr val="000000"/>
              </a:buClr>
              <a:buSzPts val="1600"/>
              <a:buFont typeface="Arial"/>
              <a:buNone/>
            </a:pPr>
            <a:r>
              <a:rPr lang="en-US" sz="1200" i="0" u="none" strike="noStrike" cap="none" dirty="0">
                <a:solidFill>
                  <a:schemeClr val="tx1"/>
                </a:solidFill>
                <a:latin typeface="+mn-lt"/>
                <a:ea typeface="Calibri"/>
                <a:cs typeface="Calibri" panose="020F0502020204030204" pitchFamily="34" charset="0"/>
                <a:sym typeface="Calibri"/>
              </a:rPr>
              <a:t>(</a:t>
            </a:r>
            <a:r>
              <a:rPr lang="th-TH" sz="1200" i="0" u="none" strike="noStrike" cap="none" dirty="0">
                <a:solidFill>
                  <a:schemeClr val="tx1"/>
                </a:solidFill>
                <a:latin typeface="+mn-lt"/>
                <a:ea typeface="Calibri"/>
                <a:cs typeface="Calibri" panose="020F0502020204030204" pitchFamily="34" charset="0"/>
                <a:sym typeface="Calibri"/>
              </a:rPr>
              <a:t>ซึ่งจำลองมาจากข้อมูลการสมัครบัตรเครดิต) </a:t>
            </a:r>
            <a:br>
              <a:rPr lang="en-US" i="0" u="none" strike="noStrike" cap="none" dirty="0">
                <a:solidFill>
                  <a:schemeClr val="tx1"/>
                </a:solidFill>
                <a:latin typeface="+mn-lt"/>
                <a:ea typeface="Calibri"/>
                <a:cs typeface="Calibri" panose="020F0502020204030204" pitchFamily="34" charset="0"/>
                <a:sym typeface="Calibri"/>
              </a:rPr>
            </a:br>
            <a:endParaRPr lang="th-TH" i="0" u="none" strike="noStrike" cap="none" dirty="0">
              <a:solidFill>
                <a:schemeClr val="tx1"/>
              </a:solidFill>
              <a:latin typeface="+mn-lt"/>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r>
              <a:rPr lang="en-US" i="0" u="none" strike="noStrike" cap="none" dirty="0">
                <a:solidFill>
                  <a:schemeClr val="tx1"/>
                </a:solidFill>
                <a:latin typeface="+mn-lt"/>
                <a:ea typeface="Calibri"/>
                <a:cs typeface="Calibri" panose="020F0502020204030204" pitchFamily="34" charset="0"/>
                <a:sym typeface="Calibri"/>
              </a:rPr>
              <a:t>- </a:t>
            </a:r>
            <a:r>
              <a:rPr lang="th-TH" b="1" i="0" u="none" strike="noStrike" cap="none" dirty="0">
                <a:solidFill>
                  <a:schemeClr val="tx1"/>
                </a:solidFill>
                <a:latin typeface="+mn-lt"/>
                <a:ea typeface="Calibri"/>
                <a:cs typeface="Calibri" panose="020F0502020204030204" pitchFamily="34" charset="0"/>
                <a:sym typeface="Calibri"/>
              </a:rPr>
              <a:t>ข้อมูลในทางปฏิบัติ</a:t>
            </a:r>
            <a:r>
              <a:rPr lang="th-TH" i="0" u="none" strike="noStrike" cap="none" dirty="0">
                <a:solidFill>
                  <a:schemeClr val="tx1"/>
                </a:solidFill>
                <a:latin typeface="+mn-lt"/>
                <a:ea typeface="Calibri"/>
                <a:cs typeface="Calibri" panose="020F0502020204030204" pitchFamily="34" charset="0"/>
                <a:sym typeface="Calibri"/>
              </a:rPr>
              <a:t>: </a:t>
            </a:r>
            <a:endParaRPr lang="en-US" i="0" u="none" strike="noStrike" cap="none" dirty="0">
              <a:solidFill>
                <a:schemeClr val="tx1"/>
              </a:solidFill>
              <a:latin typeface="+mn-lt"/>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r>
              <a:rPr lang="th-TH" sz="1200" i="0" u="none" strike="noStrike" cap="none" dirty="0">
                <a:solidFill>
                  <a:schemeClr val="tx1"/>
                </a:solidFill>
                <a:latin typeface="+mn-lt"/>
                <a:ea typeface="Calibri"/>
                <a:cs typeface="Calibri" panose="020F0502020204030204" pitchFamily="34" charset="0"/>
                <a:sym typeface="Calibri"/>
              </a:rPr>
              <a:t>ฐานข้อมูลภายในของธนาคาร/สถาบันการเงิน (ข้อมูลการสมัคร, ประวัติสินเชื่อ, ข้อมูลเครดิตบูโร)</a:t>
            </a:r>
            <a:endParaRPr lang="en-US" sz="1200" i="0" u="none" strike="noStrike" cap="none" dirty="0">
              <a:solidFill>
                <a:schemeClr val="tx1"/>
              </a:solidFill>
              <a:latin typeface="+mn-lt"/>
              <a:ea typeface="Calibri"/>
              <a:cs typeface="Calibri" panose="020F0502020204030204" pitchFamily="34" charset="0"/>
              <a:sym typeface="Calibri"/>
            </a:endParaRPr>
          </a:p>
          <a:p>
            <a:pPr marL="285750" marR="0" lvl="0" indent="-285750" algn="l" rtl="0">
              <a:lnSpc>
                <a:spcPct val="100000"/>
              </a:lnSpc>
              <a:spcBef>
                <a:spcPts val="0"/>
              </a:spcBef>
              <a:spcAft>
                <a:spcPts val="0"/>
              </a:spcAft>
              <a:buClr>
                <a:srgbClr val="000000"/>
              </a:buClr>
              <a:buSzPts val="1600"/>
              <a:buFontTx/>
              <a:buChar char="-"/>
            </a:pPr>
            <a:endParaRPr lang="th-TH" i="0" u="none" strike="noStrike" cap="none" dirty="0">
              <a:solidFill>
                <a:schemeClr val="tx1"/>
              </a:solidFill>
              <a:latin typeface="+mn-lt"/>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th-TH" b="1" i="0" u="none" strike="noStrike" cap="none" dirty="0">
                <a:solidFill>
                  <a:schemeClr val="tx1"/>
                </a:solidFill>
                <a:latin typeface="+mn-lt"/>
                <a:ea typeface="Calibri"/>
                <a:cs typeface="Calibri" panose="020F0502020204030204" pitchFamily="34" charset="0"/>
                <a:sym typeface="Calibri"/>
              </a:rPr>
              <a:t>• </a:t>
            </a:r>
            <a:r>
              <a:rPr lang="en-US" b="1" i="0" u="none" strike="noStrike" cap="none" dirty="0">
                <a:solidFill>
                  <a:schemeClr val="tx1"/>
                </a:solidFill>
                <a:latin typeface="+mn-lt"/>
                <a:ea typeface="Calibri"/>
                <a:cs typeface="Calibri" panose="020F0502020204030204" pitchFamily="34" charset="0"/>
                <a:sym typeface="Calibri"/>
              </a:rPr>
              <a:t>Data cleaning </a:t>
            </a:r>
            <a:r>
              <a:rPr lang="en-US" b="1" dirty="0">
                <a:solidFill>
                  <a:schemeClr val="tx1"/>
                </a:solidFill>
                <a:latin typeface="+mn-lt"/>
                <a:ea typeface="Calibri"/>
                <a:cs typeface="Calibri" panose="020F0502020204030204" pitchFamily="34" charset="0"/>
                <a:sym typeface="Calibri"/>
              </a:rPr>
              <a:t>/</a:t>
            </a:r>
            <a:r>
              <a:rPr lang="en-US" b="1" i="0" u="none" strike="noStrike" cap="none" dirty="0">
                <a:solidFill>
                  <a:schemeClr val="tx1"/>
                </a:solidFill>
                <a:latin typeface="+mn-lt"/>
                <a:ea typeface="Calibri"/>
                <a:cs typeface="Calibri" panose="020F0502020204030204" pitchFamily="34" charset="0"/>
                <a:sym typeface="Calibri"/>
              </a:rPr>
              <a:t> </a:t>
            </a:r>
            <a:r>
              <a:rPr lang="en-US" b="1" dirty="0">
                <a:solidFill>
                  <a:schemeClr val="tx1"/>
                </a:solidFill>
                <a:latin typeface="+mn-lt"/>
                <a:ea typeface="Calibri"/>
                <a:cs typeface="Calibri" panose="020F0502020204030204" pitchFamily="34" charset="0"/>
                <a:sym typeface="Calibri"/>
              </a:rPr>
              <a:t>P</a:t>
            </a:r>
            <a:r>
              <a:rPr lang="en-US" b="1" i="0" u="none" strike="noStrike" cap="none" dirty="0">
                <a:solidFill>
                  <a:schemeClr val="tx1"/>
                </a:solidFill>
                <a:latin typeface="+mn-lt"/>
                <a:ea typeface="Calibri"/>
                <a:cs typeface="Calibri" panose="020F0502020204030204" pitchFamily="34" charset="0"/>
                <a:sym typeface="Calibri"/>
              </a:rPr>
              <a:t>reprocessing </a:t>
            </a:r>
          </a:p>
          <a:p>
            <a:pPr marR="0" lvl="0" algn="l" rtl="0">
              <a:lnSpc>
                <a:spcPct val="100000"/>
              </a:lnSpc>
              <a:spcBef>
                <a:spcPts val="0"/>
              </a:spcBef>
              <a:spcAft>
                <a:spcPts val="0"/>
              </a:spcAft>
              <a:buClr>
                <a:srgbClr val="000000"/>
              </a:buClr>
              <a:buSzPts val="1600"/>
            </a:pPr>
            <a:r>
              <a:rPr lang="en-US" sz="1200" i="0" u="none" strike="noStrike" cap="none" dirty="0">
                <a:solidFill>
                  <a:schemeClr val="tx1"/>
                </a:solidFill>
                <a:latin typeface="+mn-lt"/>
                <a:ea typeface="Calibri"/>
                <a:cs typeface="Calibri" panose="020F0502020204030204" pitchFamily="34" charset="0"/>
                <a:sym typeface="Calibri"/>
              </a:rPr>
              <a:t>- </a:t>
            </a:r>
            <a:r>
              <a:rPr lang="th-TH" sz="1200" i="0" u="none" strike="noStrike" cap="none" dirty="0">
                <a:solidFill>
                  <a:schemeClr val="tx1"/>
                </a:solidFill>
                <a:latin typeface="+mn-lt"/>
                <a:ea typeface="Calibri"/>
                <a:cs typeface="Calibri" panose="020F0502020204030204" pitchFamily="34" charset="0"/>
                <a:sym typeface="Calibri"/>
              </a:rPr>
              <a:t>เนื่องจากเป็น "</a:t>
            </a:r>
            <a:r>
              <a:rPr lang="en-US" sz="1200" i="0" u="none" strike="noStrike" cap="none" dirty="0">
                <a:solidFill>
                  <a:schemeClr val="tx1"/>
                </a:solidFill>
                <a:latin typeface="+mn-lt"/>
                <a:ea typeface="Calibri"/>
                <a:cs typeface="Calibri" panose="020F0502020204030204" pitchFamily="34" charset="0"/>
                <a:sym typeface="Calibri"/>
              </a:rPr>
              <a:t>Clean Data" </a:t>
            </a:r>
            <a:r>
              <a:rPr lang="th-TH" sz="1200" i="0" u="none" strike="noStrike" cap="none" dirty="0">
                <a:solidFill>
                  <a:schemeClr val="tx1"/>
                </a:solidFill>
                <a:latin typeface="+mn-lt"/>
                <a:ea typeface="Calibri"/>
                <a:cs typeface="Calibri" panose="020F0502020204030204" pitchFamily="34" charset="0"/>
                <a:sym typeface="Calibri"/>
              </a:rPr>
              <a:t>จะเน้นการตรวจสอบขั้นสุดท้าย การจัดการกับค่าที่หายไป (</a:t>
            </a:r>
            <a:r>
              <a:rPr lang="en-US" sz="1200" i="0" u="none" strike="noStrike" cap="none" dirty="0">
                <a:solidFill>
                  <a:schemeClr val="tx1"/>
                </a:solidFill>
                <a:latin typeface="+mn-lt"/>
                <a:ea typeface="Calibri"/>
                <a:cs typeface="Calibri" panose="020F0502020204030204" pitchFamily="34" charset="0"/>
                <a:sym typeface="Calibri"/>
              </a:rPr>
              <a:t>Missing Values) </a:t>
            </a:r>
            <a:r>
              <a:rPr lang="th-TH" sz="1200" i="0" u="none" strike="noStrike" cap="none" dirty="0">
                <a:solidFill>
                  <a:schemeClr val="tx1"/>
                </a:solidFill>
                <a:latin typeface="+mn-lt"/>
                <a:ea typeface="Calibri"/>
                <a:cs typeface="Calibri" panose="020F0502020204030204" pitchFamily="34" charset="0"/>
                <a:sym typeface="Calibri"/>
              </a:rPr>
              <a:t>ที่ยังอาจมีอยู่ </a:t>
            </a:r>
            <a:endParaRPr lang="en-US" sz="1200" i="0" u="none" strike="noStrike" cap="none" dirty="0">
              <a:solidFill>
                <a:schemeClr val="tx1"/>
              </a:solidFill>
              <a:latin typeface="+mn-lt"/>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endParaRPr lang="th-TH" i="0" u="none" strike="noStrike" cap="none" dirty="0">
              <a:solidFill>
                <a:schemeClr val="tx1"/>
              </a:solidFill>
              <a:latin typeface="+mn-lt"/>
              <a:ea typeface="Calibri"/>
              <a:cs typeface="Calibri" panose="020F0502020204030204" pitchFamily="34" charset="0"/>
              <a:sym typeface="Calibri"/>
            </a:endParaRPr>
          </a:p>
        </p:txBody>
      </p:sp>
      <p:sp>
        <p:nvSpPr>
          <p:cNvPr id="5" name="TextBox 4">
            <a:extLst>
              <a:ext uri="{FF2B5EF4-FFF2-40B4-BE49-F238E27FC236}">
                <a16:creationId xmlns:a16="http://schemas.microsoft.com/office/drawing/2014/main" id="{49A05FE2-3856-4871-9C27-85FB5D572533}"/>
              </a:ext>
            </a:extLst>
          </p:cNvPr>
          <p:cNvSpPr txBox="1"/>
          <p:nvPr/>
        </p:nvSpPr>
        <p:spPr>
          <a:xfrm>
            <a:off x="473673" y="1443010"/>
            <a:ext cx="6094520" cy="33855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tx1"/>
                </a:solidFill>
                <a:latin typeface="+mn-lt"/>
                <a:ea typeface="Calibri"/>
                <a:cs typeface="Calibri" panose="020F0502020204030204" pitchFamily="34" charset="0"/>
                <a:sym typeface="Calibri"/>
              </a:rPr>
              <a:t>4. Data Sources/Attributes</a:t>
            </a:r>
            <a:endParaRPr lang="en-US" sz="1600" b="0" i="0" u="none" strike="noStrike" cap="none" dirty="0">
              <a:solidFill>
                <a:schemeClr val="tx1"/>
              </a:solidFill>
              <a:latin typeface="+mn-lt"/>
              <a:ea typeface="Calibri"/>
              <a:cs typeface="Calibri" panose="020F0502020204030204" pitchFamily="34" charset="0"/>
              <a:sym typeface="Calibri"/>
            </a:endParaRPr>
          </a:p>
        </p:txBody>
      </p:sp>
      <p:sp>
        <p:nvSpPr>
          <p:cNvPr id="7" name="TextBox 6">
            <a:extLst>
              <a:ext uri="{FF2B5EF4-FFF2-40B4-BE49-F238E27FC236}">
                <a16:creationId xmlns:a16="http://schemas.microsoft.com/office/drawing/2014/main" id="{156812DC-F404-4E21-9CD1-E8A42DFD43C6}"/>
              </a:ext>
            </a:extLst>
          </p:cNvPr>
          <p:cNvSpPr txBox="1"/>
          <p:nvPr/>
        </p:nvSpPr>
        <p:spPr>
          <a:xfrm>
            <a:off x="5809696" y="1982470"/>
            <a:ext cx="6094520" cy="270843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mn-lt"/>
                <a:ea typeface="Calibri"/>
                <a:cs typeface="Calibri" panose="020F0502020204030204" pitchFamily="34" charset="0"/>
                <a:sym typeface="Calibri"/>
              </a:rPr>
              <a:t>• Target </a:t>
            </a:r>
            <a:r>
              <a:rPr lang="en-US" b="1" dirty="0">
                <a:solidFill>
                  <a:schemeClr val="tx1"/>
                </a:solidFill>
                <a:latin typeface="+mn-lt"/>
                <a:ea typeface="Calibri"/>
                <a:cs typeface="Calibri" panose="020F0502020204030204" pitchFamily="34" charset="0"/>
                <a:sym typeface="Calibri"/>
              </a:rPr>
              <a:t>Va</a:t>
            </a:r>
            <a:r>
              <a:rPr lang="en-US" b="1" i="0" u="none" strike="noStrike" cap="none" dirty="0">
                <a:solidFill>
                  <a:schemeClr val="tx1"/>
                </a:solidFill>
                <a:latin typeface="+mn-lt"/>
                <a:ea typeface="Calibri"/>
                <a:cs typeface="Calibri" panose="020F0502020204030204" pitchFamily="34" charset="0"/>
                <a:sym typeface="Calibri"/>
              </a:rPr>
              <a:t>riables &amp; Feature </a:t>
            </a:r>
            <a:br>
              <a:rPr lang="en-US" b="1" i="0" u="none" strike="noStrike" cap="none" dirty="0">
                <a:solidFill>
                  <a:schemeClr val="tx1"/>
                </a:solidFill>
                <a:latin typeface="+mn-lt"/>
                <a:ea typeface="Calibri"/>
                <a:cs typeface="Calibri" panose="020F0502020204030204" pitchFamily="34" charset="0"/>
                <a:sym typeface="Calibri"/>
              </a:rPr>
            </a:br>
            <a:endParaRPr lang="en-US" b="1" i="0" u="none" strike="noStrike" cap="none" dirty="0">
              <a:solidFill>
                <a:schemeClr val="tx1"/>
              </a:solidFill>
              <a:latin typeface="+mn-lt"/>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i="0" u="none" strike="noStrike" cap="none" dirty="0">
                <a:solidFill>
                  <a:schemeClr val="tx1"/>
                </a:solidFill>
                <a:latin typeface="+mn-lt"/>
                <a:ea typeface="Calibri"/>
                <a:cs typeface="Calibri" panose="020F0502020204030204" pitchFamily="34" charset="0"/>
                <a:sym typeface="Calibri"/>
              </a:rPr>
              <a:t>- </a:t>
            </a:r>
            <a:r>
              <a:rPr lang="en-US" b="1" i="0" u="none" strike="noStrike" cap="none" dirty="0">
                <a:solidFill>
                  <a:schemeClr val="tx1"/>
                </a:solidFill>
                <a:latin typeface="+mn-lt"/>
                <a:ea typeface="Calibri"/>
                <a:cs typeface="Calibri" panose="020F0502020204030204" pitchFamily="34" charset="0"/>
                <a:sym typeface="Calibri"/>
              </a:rPr>
              <a:t>Target Variable</a:t>
            </a:r>
            <a:r>
              <a:rPr lang="en-US" i="0" u="none" strike="noStrike" cap="none" dirty="0">
                <a:solidFill>
                  <a:schemeClr val="tx1"/>
                </a:solidFill>
                <a:latin typeface="+mn-lt"/>
                <a:ea typeface="Calibri"/>
                <a:cs typeface="Calibri" panose="020F0502020204030204" pitchFamily="34" charset="0"/>
                <a:sym typeface="Calibri"/>
              </a:rPr>
              <a:t>: </a:t>
            </a:r>
          </a:p>
          <a:p>
            <a:pPr marL="0" marR="0" lvl="0" indent="0" algn="l" rtl="0">
              <a:lnSpc>
                <a:spcPct val="100000"/>
              </a:lnSpc>
              <a:spcBef>
                <a:spcPts val="0"/>
              </a:spcBef>
              <a:spcAft>
                <a:spcPts val="0"/>
              </a:spcAft>
              <a:buClr>
                <a:srgbClr val="000000"/>
              </a:buClr>
              <a:buSzPts val="1600"/>
              <a:buFont typeface="Arial"/>
              <a:buNone/>
            </a:pPr>
            <a:r>
              <a:rPr lang="th-TH" sz="1200" i="0" u="none" strike="noStrike" cap="none" dirty="0">
                <a:solidFill>
                  <a:schemeClr val="tx1"/>
                </a:solidFill>
                <a:latin typeface="+mn-lt"/>
                <a:ea typeface="Calibri"/>
                <a:cs typeface="Calibri" panose="020F0502020204030204" pitchFamily="34" charset="0"/>
                <a:sym typeface="Calibri"/>
              </a:rPr>
              <a:t>สถานะการอนุมัติ (</a:t>
            </a:r>
            <a:r>
              <a:rPr lang="en-US" sz="1200" i="0" u="none" strike="noStrike" cap="none" dirty="0">
                <a:solidFill>
                  <a:schemeClr val="tx1"/>
                </a:solidFill>
                <a:latin typeface="+mn-lt"/>
                <a:ea typeface="Calibri"/>
                <a:cs typeface="Calibri" panose="020F0502020204030204" pitchFamily="34" charset="0"/>
                <a:sym typeface="Calibri"/>
              </a:rPr>
              <a:t>Approved: ‘1', Rejected: ‘0’)</a:t>
            </a:r>
            <a:br>
              <a:rPr lang="en-US" i="0" u="none" strike="noStrike" cap="none" dirty="0">
                <a:solidFill>
                  <a:schemeClr val="tx1"/>
                </a:solidFill>
                <a:latin typeface="+mn-lt"/>
                <a:ea typeface="Calibri"/>
                <a:cs typeface="Calibri" panose="020F0502020204030204" pitchFamily="34" charset="0"/>
                <a:sym typeface="Calibri"/>
              </a:rPr>
            </a:br>
            <a:endParaRPr lang="en-US" i="0" u="none" strike="noStrike" cap="none" dirty="0">
              <a:solidFill>
                <a:schemeClr val="tx1"/>
              </a:solidFill>
              <a:latin typeface="+mn-lt"/>
              <a:ea typeface="Calibri"/>
              <a:cs typeface="Calibri" panose="020F0502020204030204" pitchFamily="34" charset="0"/>
              <a:sym typeface="Calibri"/>
            </a:endParaRPr>
          </a:p>
          <a:p>
            <a:pPr marR="0" lvl="0" algn="l" rtl="0">
              <a:lnSpc>
                <a:spcPct val="100000"/>
              </a:lnSpc>
              <a:spcBef>
                <a:spcPts val="0"/>
              </a:spcBef>
              <a:spcAft>
                <a:spcPts val="0"/>
              </a:spcAft>
              <a:buClr>
                <a:srgbClr val="000000"/>
              </a:buClr>
              <a:buSzPts val="1600"/>
            </a:pPr>
            <a:r>
              <a:rPr lang="en-US" i="0" u="none" strike="noStrike" cap="none" dirty="0">
                <a:solidFill>
                  <a:schemeClr val="tx1"/>
                </a:solidFill>
                <a:latin typeface="+mn-lt"/>
                <a:ea typeface="Calibri"/>
                <a:cs typeface="Calibri" panose="020F0502020204030204" pitchFamily="34" charset="0"/>
                <a:sym typeface="Calibri"/>
              </a:rPr>
              <a:t>-</a:t>
            </a:r>
            <a:r>
              <a:rPr lang="en-US" b="1" i="0" u="none" strike="noStrike" cap="none" dirty="0">
                <a:solidFill>
                  <a:schemeClr val="tx1"/>
                </a:solidFill>
                <a:latin typeface="+mn-lt"/>
                <a:ea typeface="Calibri"/>
                <a:cs typeface="Calibri" panose="020F0502020204030204" pitchFamily="34" charset="0"/>
                <a:sym typeface="Calibri"/>
              </a:rPr>
              <a:t> Features</a:t>
            </a:r>
            <a:r>
              <a:rPr lang="en-US" i="0" u="none" strike="noStrike" cap="none" dirty="0">
                <a:solidFill>
                  <a:schemeClr val="tx1"/>
                </a:solidFill>
                <a:latin typeface="+mn-lt"/>
                <a:ea typeface="Calibri"/>
                <a:cs typeface="Calibri" panose="020F0502020204030204" pitchFamily="34" charset="0"/>
                <a:sym typeface="Calibri"/>
              </a:rPr>
              <a:t>: </a:t>
            </a:r>
          </a:p>
          <a:p>
            <a:pPr marR="0" lvl="0" algn="l" rtl="0">
              <a:lnSpc>
                <a:spcPct val="100000"/>
              </a:lnSpc>
              <a:spcBef>
                <a:spcPts val="0"/>
              </a:spcBef>
              <a:spcAft>
                <a:spcPts val="0"/>
              </a:spcAft>
              <a:buClr>
                <a:srgbClr val="000000"/>
              </a:buClr>
              <a:buSzPts val="1600"/>
            </a:pPr>
            <a:r>
              <a:rPr lang="th-TH" sz="1200" i="0" u="none" strike="noStrike" cap="none" dirty="0">
                <a:solidFill>
                  <a:schemeClr val="tx1"/>
                </a:solidFill>
                <a:latin typeface="+mn-lt"/>
                <a:ea typeface="Calibri"/>
                <a:cs typeface="Calibri" panose="020F0502020204030204" pitchFamily="34" charset="0"/>
                <a:sym typeface="Calibri"/>
              </a:rPr>
              <a:t>คุณลักษณะของผู้สมัคร เช่น อายุ, รายได้, หนี้สิน, สถานภาพ, ประวัติเครดิต, ประเภทงาน (ตามคุณลักษณะใน </a:t>
            </a:r>
            <a:r>
              <a:rPr lang="en-US" sz="1200" i="0" u="none" strike="noStrike" cap="none" dirty="0">
                <a:solidFill>
                  <a:schemeClr val="tx1"/>
                </a:solidFill>
                <a:latin typeface="+mn-lt"/>
                <a:ea typeface="Calibri"/>
                <a:cs typeface="Calibri" panose="020F0502020204030204" pitchFamily="34" charset="0"/>
                <a:sym typeface="Calibri"/>
              </a:rPr>
              <a:t>Dataset)</a:t>
            </a:r>
          </a:p>
          <a:p>
            <a:pPr marL="0" marR="0" lvl="0" indent="0" algn="l" rtl="0">
              <a:lnSpc>
                <a:spcPct val="100000"/>
              </a:lnSpc>
              <a:spcBef>
                <a:spcPts val="0"/>
              </a:spcBef>
              <a:spcAft>
                <a:spcPts val="0"/>
              </a:spcAft>
              <a:buClr>
                <a:srgbClr val="000000"/>
              </a:buClr>
              <a:buSzPts val="1600"/>
              <a:buFont typeface="Arial"/>
              <a:buNone/>
            </a:pPr>
            <a:endParaRPr lang="en-US" i="0" u="none" strike="noStrike" cap="none" dirty="0">
              <a:solidFill>
                <a:schemeClr val="tx1"/>
              </a:solidFill>
              <a:latin typeface="+mn-lt"/>
              <a:ea typeface="Calibri"/>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600"/>
              <a:buFont typeface="Arial"/>
              <a:buNone/>
            </a:pPr>
            <a:r>
              <a:rPr lang="en-US" b="1" i="0" u="none" strike="noStrike" cap="none" dirty="0">
                <a:solidFill>
                  <a:schemeClr val="tx1"/>
                </a:solidFill>
                <a:latin typeface="+mn-lt"/>
                <a:ea typeface="Calibri"/>
                <a:cs typeface="Calibri" panose="020F0502020204030204" pitchFamily="34" charset="0"/>
                <a:sym typeface="Calibri"/>
              </a:rPr>
              <a:t>• Encoding &amp; Scaling strategies </a:t>
            </a:r>
          </a:p>
          <a:p>
            <a:pPr marL="0" marR="0" lvl="0" indent="0" algn="l" rtl="0">
              <a:lnSpc>
                <a:spcPct val="100000"/>
              </a:lnSpc>
              <a:spcBef>
                <a:spcPts val="0"/>
              </a:spcBef>
              <a:spcAft>
                <a:spcPts val="0"/>
              </a:spcAft>
              <a:buClr>
                <a:srgbClr val="000000"/>
              </a:buClr>
              <a:buSzPts val="1600"/>
              <a:buFont typeface="Arial"/>
              <a:buNone/>
            </a:pPr>
            <a:r>
              <a:rPr lang="en-US" sz="1200" i="0" u="none" strike="noStrike" cap="none" dirty="0">
                <a:solidFill>
                  <a:schemeClr val="tx1"/>
                </a:solidFill>
                <a:latin typeface="+mn-lt"/>
                <a:ea typeface="Calibri"/>
                <a:cs typeface="Calibri" panose="020F0502020204030204" pitchFamily="34" charset="0"/>
                <a:sym typeface="Calibri"/>
              </a:rPr>
              <a:t>- Encoding: </a:t>
            </a:r>
            <a:r>
              <a:rPr lang="th-TH" sz="1200" i="0" u="none" strike="noStrike" cap="none" dirty="0">
                <a:solidFill>
                  <a:schemeClr val="tx1"/>
                </a:solidFill>
                <a:latin typeface="+mn-lt"/>
                <a:ea typeface="Calibri"/>
                <a:cs typeface="Calibri" panose="020F0502020204030204" pitchFamily="34" charset="0"/>
                <a:sym typeface="Calibri"/>
              </a:rPr>
              <a:t>ข้อมูลที่ไม่ใช่ตัวเลข (</a:t>
            </a:r>
            <a:r>
              <a:rPr lang="en-US" sz="1200" i="0" u="none" strike="noStrike" cap="none" dirty="0">
                <a:solidFill>
                  <a:schemeClr val="tx1"/>
                </a:solidFill>
                <a:latin typeface="+mn-lt"/>
                <a:ea typeface="Calibri"/>
                <a:cs typeface="Calibri" panose="020F0502020204030204" pitchFamily="34" charset="0"/>
                <a:sym typeface="Calibri"/>
              </a:rPr>
              <a:t>Non-numerical/Categorical Data) </a:t>
            </a:r>
            <a:r>
              <a:rPr lang="th-TH" sz="1200" i="0" u="none" strike="noStrike" cap="none" dirty="0">
                <a:solidFill>
                  <a:schemeClr val="tx1"/>
                </a:solidFill>
                <a:latin typeface="+mn-lt"/>
                <a:ea typeface="Calibri"/>
                <a:cs typeface="Calibri" panose="020F0502020204030204" pitchFamily="34" charset="0"/>
                <a:sym typeface="Calibri"/>
              </a:rPr>
              <a:t>ให้กลายเป็นตัวเลข โดยใช้เทคนิคที่เรียกว่า </a:t>
            </a:r>
            <a:r>
              <a:rPr lang="en-US" sz="1200" i="0" u="none" strike="noStrike" cap="none" dirty="0">
                <a:solidFill>
                  <a:schemeClr val="tx1"/>
                </a:solidFill>
                <a:latin typeface="+mn-lt"/>
                <a:ea typeface="Calibri"/>
                <a:cs typeface="Calibri" panose="020F0502020204030204" pitchFamily="34" charset="0"/>
                <a:sym typeface="Calibri"/>
              </a:rPr>
              <a:t>Label Encoding</a:t>
            </a:r>
          </a:p>
          <a:p>
            <a:pPr marL="0" marR="0" lvl="0" indent="0" algn="l" rtl="0">
              <a:lnSpc>
                <a:spcPct val="100000"/>
              </a:lnSpc>
              <a:spcBef>
                <a:spcPts val="0"/>
              </a:spcBef>
              <a:spcAft>
                <a:spcPts val="0"/>
              </a:spcAft>
              <a:buClr>
                <a:srgbClr val="000000"/>
              </a:buClr>
              <a:buSzPts val="1600"/>
              <a:buFont typeface="Arial"/>
              <a:buNone/>
            </a:pPr>
            <a:r>
              <a:rPr lang="en-US" sz="1200" i="0" u="none" strike="noStrike" cap="none" dirty="0">
                <a:solidFill>
                  <a:schemeClr val="tx1"/>
                </a:solidFill>
                <a:latin typeface="+mn-lt"/>
                <a:ea typeface="Calibri"/>
                <a:cs typeface="Calibri" panose="020F0502020204030204" pitchFamily="34" charset="0"/>
                <a:sym typeface="Calibri"/>
              </a:rPr>
              <a:t>- Scaling: Standard Scaler </a:t>
            </a:r>
            <a:r>
              <a:rPr lang="th-TH" sz="1200" i="0" u="none" strike="noStrike" cap="none" dirty="0">
                <a:solidFill>
                  <a:schemeClr val="tx1"/>
                </a:solidFill>
                <a:latin typeface="+mn-lt"/>
                <a:ea typeface="Calibri"/>
                <a:cs typeface="Calibri" panose="020F0502020204030204" pitchFamily="34" charset="0"/>
                <a:sym typeface="Calibri"/>
              </a:rPr>
              <a:t>สำหรับตัวแปรตัวเลข (</a:t>
            </a:r>
            <a:r>
              <a:rPr lang="en-US" sz="1200" i="0" u="none" strike="noStrike" cap="none" dirty="0">
                <a:solidFill>
                  <a:schemeClr val="tx1"/>
                </a:solidFill>
                <a:latin typeface="+mn-lt"/>
                <a:ea typeface="Calibri"/>
                <a:cs typeface="Calibri" panose="020F0502020204030204" pitchFamily="34" charset="0"/>
                <a:sym typeface="Calibri"/>
              </a:rPr>
              <a:t>Numerical)</a:t>
            </a:r>
          </a:p>
        </p:txBody>
      </p:sp>
    </p:spTree>
    <p:extLst>
      <p:ext uri="{BB962C8B-B14F-4D97-AF65-F5344CB8AC3E}">
        <p14:creationId xmlns:p14="http://schemas.microsoft.com/office/powerpoint/2010/main" val="323972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p:nvPr/>
        </p:nvSpPr>
        <p:spPr>
          <a:xfrm>
            <a:off x="1090126" y="368252"/>
            <a:ext cx="10263674" cy="41298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9743"/>
              </a:lnSpc>
              <a:spcBef>
                <a:spcPts val="0"/>
              </a:spcBef>
              <a:spcAft>
                <a:spcPts val="0"/>
              </a:spcAft>
              <a:buClr>
                <a:schemeClr val="dk1"/>
              </a:buClr>
              <a:buSzPts val="1100"/>
              <a:buFont typeface="Arial"/>
              <a:buNone/>
            </a:pPr>
            <a:r>
              <a:rPr lang="en-US" sz="1800" dirty="0">
                <a:solidFill>
                  <a:schemeClr val="bg1"/>
                </a:solidFill>
                <a:latin typeface="+mn-lt"/>
                <a:ea typeface="Tahoma"/>
                <a:cs typeface="Calibri" panose="020F0502020204030204" pitchFamily="34" charset="0"/>
                <a:sym typeface="Tahoma"/>
              </a:rPr>
              <a:t>4. Data Sources/Attributes</a:t>
            </a:r>
          </a:p>
        </p:txBody>
      </p:sp>
      <p:sp>
        <p:nvSpPr>
          <p:cNvPr id="5" name="TextBox 4">
            <a:extLst>
              <a:ext uri="{FF2B5EF4-FFF2-40B4-BE49-F238E27FC236}">
                <a16:creationId xmlns:a16="http://schemas.microsoft.com/office/drawing/2014/main" id="{6932BF72-AC7F-4A95-9FB0-373328FB380F}"/>
              </a:ext>
            </a:extLst>
          </p:cNvPr>
          <p:cNvSpPr txBox="1"/>
          <p:nvPr/>
        </p:nvSpPr>
        <p:spPr>
          <a:xfrm>
            <a:off x="321815" y="1360664"/>
            <a:ext cx="5963575" cy="307777"/>
          </a:xfrm>
          <a:prstGeom prst="rect">
            <a:avLst/>
          </a:prstGeom>
          <a:noFill/>
        </p:spPr>
        <p:txBody>
          <a:bodyPr wrap="square">
            <a:spAutoFit/>
          </a:bodyPr>
          <a:lstStyle/>
          <a:p>
            <a:r>
              <a:rPr lang="en-US" sz="1400" b="1" i="0" u="none" strike="noStrike" dirty="0">
                <a:solidFill>
                  <a:schemeClr val="tx1"/>
                </a:solidFill>
                <a:effectLst/>
                <a:latin typeface="Arial" panose="020B0604020202020204" pitchFamily="34" charset="0"/>
                <a:cs typeface="Arial" panose="020B0604020202020204" pitchFamily="34" charset="0"/>
              </a:rPr>
              <a:t>Credit Card Approvals  - Clean version of UCI dataset (Raw Data)</a:t>
            </a:r>
            <a:endParaRPr lang="en-US" dirty="0">
              <a:solidFill>
                <a:schemeClr val="tx1"/>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A55CF8B5-4042-45C0-B248-A882FDDC35E1}"/>
              </a:ext>
            </a:extLst>
          </p:cNvPr>
          <p:cNvGraphicFramePr>
            <a:graphicFrameLocks noGrp="1"/>
          </p:cNvGraphicFramePr>
          <p:nvPr>
            <p:extLst>
              <p:ext uri="{D42A27DB-BD31-4B8C-83A1-F6EECF244321}">
                <p14:modId xmlns:p14="http://schemas.microsoft.com/office/powerpoint/2010/main" val="2393898212"/>
              </p:ext>
            </p:extLst>
          </p:nvPr>
        </p:nvGraphicFramePr>
        <p:xfrm>
          <a:off x="671945" y="1960340"/>
          <a:ext cx="10531765" cy="2916460"/>
        </p:xfrm>
        <a:graphic>
          <a:graphicData uri="http://schemas.openxmlformats.org/drawingml/2006/table">
            <a:tbl>
              <a:tblPr>
                <a:tableStyleId>{5C22544A-7EE6-4342-B048-85BDC9FD1C3A}</a:tableStyleId>
              </a:tblPr>
              <a:tblGrid>
                <a:gridCol w="509325">
                  <a:extLst>
                    <a:ext uri="{9D8B030D-6E8A-4147-A177-3AD203B41FA5}">
                      <a16:colId xmlns:a16="http://schemas.microsoft.com/office/drawing/2014/main" val="757076825"/>
                    </a:ext>
                  </a:extLst>
                </a:gridCol>
                <a:gridCol w="345264">
                  <a:extLst>
                    <a:ext uri="{9D8B030D-6E8A-4147-A177-3AD203B41FA5}">
                      <a16:colId xmlns:a16="http://schemas.microsoft.com/office/drawing/2014/main" val="537453737"/>
                    </a:ext>
                  </a:extLst>
                </a:gridCol>
                <a:gridCol w="391788">
                  <a:extLst>
                    <a:ext uri="{9D8B030D-6E8A-4147-A177-3AD203B41FA5}">
                      <a16:colId xmlns:a16="http://schemas.microsoft.com/office/drawing/2014/main" val="347703394"/>
                    </a:ext>
                  </a:extLst>
                </a:gridCol>
                <a:gridCol w="528915">
                  <a:extLst>
                    <a:ext uri="{9D8B030D-6E8A-4147-A177-3AD203B41FA5}">
                      <a16:colId xmlns:a16="http://schemas.microsoft.com/office/drawing/2014/main" val="4122303045"/>
                    </a:ext>
                  </a:extLst>
                </a:gridCol>
                <a:gridCol w="842345">
                  <a:extLst>
                    <a:ext uri="{9D8B030D-6E8A-4147-A177-3AD203B41FA5}">
                      <a16:colId xmlns:a16="http://schemas.microsoft.com/office/drawing/2014/main" val="2911088414"/>
                    </a:ext>
                  </a:extLst>
                </a:gridCol>
                <a:gridCol w="1168020">
                  <a:extLst>
                    <a:ext uri="{9D8B030D-6E8A-4147-A177-3AD203B41FA5}">
                      <a16:colId xmlns:a16="http://schemas.microsoft.com/office/drawing/2014/main" val="520521947"/>
                    </a:ext>
                  </a:extLst>
                </a:gridCol>
                <a:gridCol w="568094">
                  <a:extLst>
                    <a:ext uri="{9D8B030D-6E8A-4147-A177-3AD203B41FA5}">
                      <a16:colId xmlns:a16="http://schemas.microsoft.com/office/drawing/2014/main" val="124255967"/>
                    </a:ext>
                  </a:extLst>
                </a:gridCol>
                <a:gridCol w="874178">
                  <a:extLst>
                    <a:ext uri="{9D8B030D-6E8A-4147-A177-3AD203B41FA5}">
                      <a16:colId xmlns:a16="http://schemas.microsoft.com/office/drawing/2014/main" val="3130245440"/>
                    </a:ext>
                  </a:extLst>
                </a:gridCol>
                <a:gridCol w="727257">
                  <a:extLst>
                    <a:ext uri="{9D8B030D-6E8A-4147-A177-3AD203B41FA5}">
                      <a16:colId xmlns:a16="http://schemas.microsoft.com/office/drawing/2014/main" val="4186917389"/>
                    </a:ext>
                  </a:extLst>
                </a:gridCol>
                <a:gridCol w="626861">
                  <a:extLst>
                    <a:ext uri="{9D8B030D-6E8A-4147-A177-3AD203B41FA5}">
                      <a16:colId xmlns:a16="http://schemas.microsoft.com/office/drawing/2014/main" val="3500103439"/>
                    </a:ext>
                  </a:extLst>
                </a:gridCol>
                <a:gridCol w="697873">
                  <a:extLst>
                    <a:ext uri="{9D8B030D-6E8A-4147-A177-3AD203B41FA5}">
                      <a16:colId xmlns:a16="http://schemas.microsoft.com/office/drawing/2014/main" val="3370506487"/>
                    </a:ext>
                  </a:extLst>
                </a:gridCol>
                <a:gridCol w="842345">
                  <a:extLst>
                    <a:ext uri="{9D8B030D-6E8A-4147-A177-3AD203B41FA5}">
                      <a16:colId xmlns:a16="http://schemas.microsoft.com/office/drawing/2014/main" val="4280247835"/>
                    </a:ext>
                  </a:extLst>
                </a:gridCol>
                <a:gridCol w="734604">
                  <a:extLst>
                    <a:ext uri="{9D8B030D-6E8A-4147-A177-3AD203B41FA5}">
                      <a16:colId xmlns:a16="http://schemas.microsoft.com/office/drawing/2014/main" val="2839183411"/>
                    </a:ext>
                  </a:extLst>
                </a:gridCol>
                <a:gridCol w="548504">
                  <a:extLst>
                    <a:ext uri="{9D8B030D-6E8A-4147-A177-3AD203B41FA5}">
                      <a16:colId xmlns:a16="http://schemas.microsoft.com/office/drawing/2014/main" val="1531803961"/>
                    </a:ext>
                  </a:extLst>
                </a:gridCol>
                <a:gridCol w="509325">
                  <a:extLst>
                    <a:ext uri="{9D8B030D-6E8A-4147-A177-3AD203B41FA5}">
                      <a16:colId xmlns:a16="http://schemas.microsoft.com/office/drawing/2014/main" val="3411332732"/>
                    </a:ext>
                  </a:extLst>
                </a:gridCol>
                <a:gridCol w="617067">
                  <a:extLst>
                    <a:ext uri="{9D8B030D-6E8A-4147-A177-3AD203B41FA5}">
                      <a16:colId xmlns:a16="http://schemas.microsoft.com/office/drawing/2014/main" val="3198020564"/>
                    </a:ext>
                  </a:extLst>
                </a:gridCol>
              </a:tblGrid>
              <a:tr h="145823">
                <a:tc>
                  <a:txBody>
                    <a:bodyPr/>
                    <a:lstStyle/>
                    <a:p>
                      <a:pPr algn="l" fontAlgn="b"/>
                      <a:r>
                        <a:rPr lang="en-US" sz="800" b="1" u="none" strike="noStrike" dirty="0">
                          <a:effectLst/>
                        </a:rPr>
                        <a:t>Gender</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Age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a:effectLst/>
                        </a:rPr>
                        <a:t>Debt</a:t>
                      </a:r>
                      <a:endParaRPr lang="en-US" sz="800" b="1" i="0" u="none" strike="noStrike">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Married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BankCustomer</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Industry</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Ethnicity</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YearsEmployed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PriorDefault</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Employed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CreditScore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DriversLicense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Citizen</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ZipCode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Income</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tc>
                  <a:txBody>
                    <a:bodyPr/>
                    <a:lstStyle/>
                    <a:p>
                      <a:pPr algn="l" fontAlgn="b"/>
                      <a:r>
                        <a:rPr lang="en-US" sz="800" b="1" u="none" strike="noStrike" dirty="0">
                          <a:effectLst/>
                        </a:rPr>
                        <a:t>Approved</a:t>
                      </a:r>
                      <a:endParaRPr lang="en-US" sz="800" b="1" i="0" u="none" strike="noStrike" dirty="0">
                        <a:solidFill>
                          <a:srgbClr val="000000"/>
                        </a:solidFill>
                        <a:effectLst/>
                        <a:latin typeface="Calibri" panose="020F0502020204030204" pitchFamily="34" charset="0"/>
                      </a:endParaRPr>
                    </a:p>
                  </a:txBody>
                  <a:tcPr marL="7343" marR="7343" marT="7343" marB="0" anchor="b">
                    <a:solidFill>
                      <a:schemeClr val="accent5">
                        <a:lumMod val="60000"/>
                        <a:lumOff val="40000"/>
                      </a:schemeClr>
                    </a:solidFill>
                  </a:tcPr>
                </a:tc>
                <a:extLst>
                  <a:ext uri="{0D108BD9-81ED-4DB2-BD59-A6C34878D82A}">
                    <a16:rowId xmlns:a16="http://schemas.microsoft.com/office/drawing/2014/main" val="2503662744"/>
                  </a:ext>
                </a:extLst>
              </a:tr>
              <a:tr h="145823">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30.83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236546754"/>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58.67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4.46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45981047"/>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24.5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824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02558740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27.83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1.54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77619905"/>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5.625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Industrials</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1.71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ByOtherMeans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1894431"/>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32.08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24410247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33.17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Transport</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164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31285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906017541"/>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22.92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11.585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InformationTechnology</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1349</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12197758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54.42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3.96</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180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1257613568"/>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4.915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Industrials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1442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62989409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22.08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2.165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128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903187609"/>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29.92</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1.835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Energy</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4.335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260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200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985094635"/>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38.25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559823623"/>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48.08</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6.04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0.04</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2690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585487300"/>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45.83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507666599"/>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36.67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4.415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Financials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err="1">
                          <a:effectLst/>
                        </a:rPr>
                        <a:t>ByBirth</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320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128365376"/>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28.25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0.875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CommunicationServices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0.96</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396</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4140320793"/>
                  </a:ext>
                </a:extLst>
              </a:tr>
              <a:tr h="145823">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23.25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5.875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Materials</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White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3.17</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120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245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2943954010"/>
                  </a:ext>
                </a:extLst>
              </a:tr>
              <a:tr h="145823">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21.83</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Real Estate</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Black</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0.665</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ByBirth</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343" marR="7343" marT="7343" marB="0" anchor="b"/>
                </a:tc>
                <a:tc>
                  <a:txBody>
                    <a:bodyPr/>
                    <a:lstStyle/>
                    <a:p>
                      <a:pPr algn="l" fontAlgn="b"/>
                      <a:r>
                        <a:rPr lang="en-US" sz="800" u="none" strike="noStrike" dirty="0">
                          <a:effectLst/>
                        </a:rPr>
                        <a:t>1</a:t>
                      </a:r>
                      <a:endParaRPr lang="en-US" sz="800" b="0" i="0" u="none" strike="noStrike" dirty="0">
                        <a:solidFill>
                          <a:srgbClr val="000000"/>
                        </a:solidFill>
                        <a:effectLst/>
                        <a:latin typeface="Calibri" panose="020F0502020204030204" pitchFamily="34" charset="0"/>
                      </a:endParaRPr>
                    </a:p>
                  </a:txBody>
                  <a:tcPr marL="7343" marR="7343" marT="7343" marB="0" anchor="b"/>
                </a:tc>
                <a:extLst>
                  <a:ext uri="{0D108BD9-81ED-4DB2-BD59-A6C34878D82A}">
                    <a16:rowId xmlns:a16="http://schemas.microsoft.com/office/drawing/2014/main" val="3087249622"/>
                  </a:ext>
                </a:extLst>
              </a:tr>
            </a:tbl>
          </a:graphicData>
        </a:graphic>
      </p:graphicFrame>
      <p:sp>
        <p:nvSpPr>
          <p:cNvPr id="6" name="TextBox 5">
            <a:extLst>
              <a:ext uri="{FF2B5EF4-FFF2-40B4-BE49-F238E27FC236}">
                <a16:creationId xmlns:a16="http://schemas.microsoft.com/office/drawing/2014/main" id="{8B6CA09C-6498-44D8-9059-F05803AF9CF0}"/>
              </a:ext>
            </a:extLst>
          </p:cNvPr>
          <p:cNvSpPr txBox="1"/>
          <p:nvPr/>
        </p:nvSpPr>
        <p:spPr>
          <a:xfrm>
            <a:off x="739065" y="5460597"/>
            <a:ext cx="9798819" cy="861774"/>
          </a:xfrm>
          <a:prstGeom prst="rect">
            <a:avLst/>
          </a:prstGeom>
          <a:noFill/>
        </p:spPr>
        <p:txBody>
          <a:bodyPr wrap="square">
            <a:spAutoFit/>
          </a:bodyPr>
          <a:lstStyle/>
          <a:p>
            <a:r>
              <a:rPr lang="en-US" sz="1000" b="1" dirty="0">
                <a:latin typeface="Arial" panose="020B0604020202020204" pitchFamily="34" charset="0"/>
                <a:cs typeface="Arial" panose="020B0604020202020204" pitchFamily="34" charset="0"/>
              </a:rPr>
              <a:t>Credit Card Approvals  - Clean version of UCI dataset</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Data Source: https://www.kaggle.com/datasets/samuelcortinhas/credit-card-approval-clean-data/				</a:t>
            </a:r>
          </a:p>
          <a:p>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Missing values have been filled and feature names and categorical names have been inferred, resulting in more context and it being easier to use. Your task is to predict which people in the dataset are successful in applying for a credit card.				</a:t>
            </a:r>
          </a:p>
        </p:txBody>
      </p:sp>
    </p:spTree>
    <p:extLst>
      <p:ext uri="{BB962C8B-B14F-4D97-AF65-F5344CB8AC3E}">
        <p14:creationId xmlns:p14="http://schemas.microsoft.com/office/powerpoint/2010/main" val="9589158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1528</TotalTime>
  <Words>7607</Words>
  <Application>Microsoft Office PowerPoint</Application>
  <PresentationFormat>Widescreen</PresentationFormat>
  <Paragraphs>1345</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Calibri</vt:lpstr>
      <vt:lpstr>Arial</vt:lpstr>
      <vt:lpstr>Office Theme</vt:lpstr>
      <vt:lpstr>Credit Card Approval Analysis and Predictive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Approvals Project  โครงการอนุมัติบัตรเครดิต</dc:title>
  <dc:creator>Kwan</dc:creator>
  <cp:lastModifiedBy>Admin</cp:lastModifiedBy>
  <cp:revision>160</cp:revision>
  <dcterms:created xsi:type="dcterms:W3CDTF">2020-05-26T09:01:32Z</dcterms:created>
  <dcterms:modified xsi:type="dcterms:W3CDTF">2025-12-15T12:05:58Z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0x01010038FBD12B167FA0469825D76ABBD21631</vt:lpwstr>
  </property>
  <property fmtid="{D5CDD505-2E9C-101B-9397-08002B2CF9AE}" pid="3" name="MediaServiceImageTags">
    <vt:lpwstr/>
  </property>
</Properties>
</file>